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0" r:id="rId3"/>
    <p:sldId id="543" r:id="rId4"/>
    <p:sldId id="508" r:id="rId5"/>
    <p:sldId id="544" r:id="rId6"/>
    <p:sldId id="515" r:id="rId7"/>
    <p:sldId id="506" r:id="rId8"/>
    <p:sldId id="383" r:id="rId9"/>
    <p:sldId id="542" r:id="rId10"/>
    <p:sldId id="385" r:id="rId11"/>
    <p:sldId id="388" r:id="rId12"/>
    <p:sldId id="390" r:id="rId13"/>
    <p:sldId id="392" r:id="rId14"/>
    <p:sldId id="482" r:id="rId15"/>
    <p:sldId id="590" r:id="rId16"/>
    <p:sldId id="586" r:id="rId17"/>
    <p:sldId id="491" r:id="rId18"/>
    <p:sldId id="546" r:id="rId19"/>
    <p:sldId id="547" r:id="rId20"/>
    <p:sldId id="549" r:id="rId21"/>
    <p:sldId id="550" r:id="rId22"/>
    <p:sldId id="594" r:id="rId23"/>
    <p:sldId id="592" r:id="rId24"/>
    <p:sldId id="595" r:id="rId25"/>
    <p:sldId id="596" r:id="rId26"/>
    <p:sldId id="597" r:id="rId27"/>
    <p:sldId id="598" r:id="rId28"/>
    <p:sldId id="599" r:id="rId29"/>
    <p:sldId id="600" r:id="rId30"/>
    <p:sldId id="601" r:id="rId31"/>
    <p:sldId id="602" r:id="rId32"/>
    <p:sldId id="556" r:id="rId33"/>
    <p:sldId id="557" r:id="rId34"/>
    <p:sldId id="603" r:id="rId35"/>
    <p:sldId id="604" r:id="rId36"/>
    <p:sldId id="605" r:id="rId37"/>
    <p:sldId id="622" r:id="rId38"/>
    <p:sldId id="608" r:id="rId39"/>
    <p:sldId id="609" r:id="rId40"/>
    <p:sldId id="610" r:id="rId41"/>
    <p:sldId id="623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24" r:id="rId50"/>
    <p:sldId id="625" r:id="rId51"/>
    <p:sldId id="626" r:id="rId52"/>
    <p:sldId id="627" r:id="rId53"/>
    <p:sldId id="636" r:id="rId54"/>
    <p:sldId id="628" r:id="rId55"/>
    <p:sldId id="629" r:id="rId56"/>
    <p:sldId id="630" r:id="rId57"/>
    <p:sldId id="633" r:id="rId58"/>
    <p:sldId id="632" r:id="rId59"/>
    <p:sldId id="631" r:id="rId60"/>
    <p:sldId id="634" r:id="rId61"/>
    <p:sldId id="635" r:id="rId62"/>
    <p:sldId id="512" r:id="rId63"/>
    <p:sldId id="537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BB"/>
    <a:srgbClr val="FFDD99"/>
    <a:srgbClr val="FF0000"/>
    <a:srgbClr val="BBFFDD"/>
    <a:srgbClr val="FFEE99"/>
    <a:srgbClr val="0066FF"/>
    <a:srgbClr val="EEDDFF"/>
    <a:srgbClr val="00FF00"/>
    <a:srgbClr val="FF990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6" autoAdjust="0"/>
    <p:restoredTop sz="94672" autoAdjust="0"/>
  </p:normalViewPr>
  <p:slideViewPr>
    <p:cSldViewPr>
      <p:cViewPr varScale="1">
        <p:scale>
          <a:sx n="92" d="100"/>
          <a:sy n="92" d="100"/>
        </p:scale>
        <p:origin x="468" y="84"/>
      </p:cViewPr>
      <p:guideLst>
        <p:guide orient="horz" pos="2160"/>
        <p:guide pos="36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1\BNFO300\2014\web\Units\Intro-course\Fat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1\BNFO300\2017\web\Units\Intro-course\Fa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ysClr val="windowText" lastClr="000000"/>
              </a:solidFill>
            </a:ln>
          </c:spPr>
          <c:dPt>
            <c:idx val="0"/>
            <c:bubble3D val="0"/>
            <c:spPr>
              <a:solidFill>
                <a:srgbClr val="66FF33"/>
              </a:solidFill>
              <a:ln>
                <a:solidFill>
                  <a:sysClr val="windowText" lastClr="000000"/>
                </a:solidFill>
              </a:ln>
            </c:spPr>
          </c:dPt>
          <c:dPt>
            <c:idx val="1"/>
            <c:bubble3D val="0"/>
            <c:spPr>
              <a:solidFill>
                <a:srgbClr val="FF5050"/>
              </a:solidFill>
              <a:ln>
                <a:solidFill>
                  <a:sysClr val="windowText" lastClr="000000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ysClr val="windowText" lastClr="000000"/>
                </a:solidFill>
              </a:ln>
            </c:spPr>
          </c:dPt>
          <c:cat>
            <c:strRef>
              <c:f>'2014'!$A$2:$A$5</c:f>
              <c:strCache>
                <c:ptCount val="4"/>
                <c:pt idx="0">
                  <c:v>P</c:v>
                </c:pt>
                <c:pt idx="1">
                  <c:v>Inc</c:v>
                </c:pt>
                <c:pt idx="2">
                  <c:v>F</c:v>
                </c:pt>
                <c:pt idx="3">
                  <c:v>W</c:v>
                </c:pt>
              </c:strCache>
            </c:strRef>
          </c:cat>
          <c:val>
            <c:numRef>
              <c:f>'2014'!$B$2:$B$5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66FF33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rgbClr val="FF5050"/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dPt>
          <c:val>
            <c:numRef>
              <c:f>'2014'!$B$8:$B$11</c:f>
              <c:numCache>
                <c:formatCode>General</c:formatCode>
                <c:ptCount val="4"/>
                <c:pt idx="0">
                  <c:v>16</c:v>
                </c:pt>
                <c:pt idx="1">
                  <c:v>20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A19C8-CCCE-4953-A561-6EE71E169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25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2E6AE-82F4-495B-9C1B-0795ADC2A9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98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D36DB-6B1C-4363-9049-3059ED01D0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6C3FD-3F00-475A-A127-AA3198847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35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F7FB3-6F05-4F0C-8553-8AE99F66C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0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D3746-189F-4C0C-B673-EDEC28585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88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0E8AF-1545-4817-B025-5126892A1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70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FD69-C024-41D5-A069-67E133B1E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97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3565D-A5E4-4998-BE11-66FBE22449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704C-9FE3-450E-A290-FBC8243D7E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3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DB49-8943-4AA8-AEF3-F4387174CC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9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F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fld id="{E0592081-F691-4511-80BD-F15355DFB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6.png"/><Relationship Id="rId21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" Type="http://schemas.openxmlformats.org/officeDocument/2006/relationships/image" Target="../media/image25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19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1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Goals of Course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38200" y="1066800"/>
            <a:ext cx="3144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General Goals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7625" y="1905000"/>
            <a:ext cx="4572000" cy="3917950"/>
            <a:chOff x="30" y="1468"/>
            <a:chExt cx="2880" cy="2468"/>
          </a:xfrm>
        </p:grpSpPr>
        <p:pic>
          <p:nvPicPr>
            <p:cNvPr id="1024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5"/>
            <a:stretch>
              <a:fillRect/>
            </a:stretch>
          </p:blipFill>
          <p:spPr bwMode="auto">
            <a:xfrm>
              <a:off x="336" y="2208"/>
              <a:ext cx="2352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9" name="Text Box 7"/>
            <p:cNvSpPr txBox="1">
              <a:spLocks noChangeArrowheads="1"/>
            </p:cNvSpPr>
            <p:nvPr/>
          </p:nvSpPr>
          <p:spPr bwMode="auto">
            <a:xfrm>
              <a:off x="30" y="146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i="0">
                  <a:latin typeface="Times New Roman" pitchFamily="18" charset="0"/>
                </a:rPr>
                <a:t>Professional School / Apprenticeship</a:t>
              </a:r>
            </a:p>
          </p:txBody>
        </p:sp>
      </p:grpSp>
      <p:grpSp>
        <p:nvGrpSpPr>
          <p:cNvPr id="10245" name="Group 8"/>
          <p:cNvGrpSpPr>
            <a:grpSpLocks/>
          </p:cNvGrpSpPr>
          <p:nvPr/>
        </p:nvGrpSpPr>
        <p:grpSpPr bwMode="auto">
          <a:xfrm>
            <a:off x="4538663" y="1905000"/>
            <a:ext cx="4572000" cy="3765550"/>
            <a:chOff x="2859" y="1468"/>
            <a:chExt cx="2880" cy="2372"/>
          </a:xfrm>
        </p:grpSpPr>
        <p:pic>
          <p:nvPicPr>
            <p:cNvPr id="10246" name="Picture 9" descr="universit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3310"/>
            <a:stretch>
              <a:fillRect/>
            </a:stretch>
          </p:blipFill>
          <p:spPr bwMode="auto">
            <a:xfrm>
              <a:off x="3148" y="2097"/>
              <a:ext cx="246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Text Box 10"/>
            <p:cNvSpPr txBox="1">
              <a:spLocks noChangeArrowheads="1"/>
            </p:cNvSpPr>
            <p:nvPr/>
          </p:nvSpPr>
          <p:spPr bwMode="auto">
            <a:xfrm>
              <a:off x="2859" y="146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i="0">
                  <a:latin typeface="Times New Roman" pitchFamily="18" charset="0"/>
                </a:rPr>
                <a:t>Liberal Arts </a:t>
              </a:r>
              <a:br>
                <a:rPr lang="en-US" altLang="en-US" sz="2800" i="0">
                  <a:latin typeface="Times New Roman" pitchFamily="18" charset="0"/>
                </a:rPr>
              </a:br>
              <a:r>
                <a:rPr lang="en-US" altLang="en-US" sz="2800" i="0">
                  <a:latin typeface="Times New Roman" pitchFamily="18" charset="0"/>
                </a:rPr>
                <a:t>Education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Rate of Societal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locomot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4572000"/>
            <a:ext cx="18002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gas-lighting-no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4324350"/>
            <a:ext cx="26955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Rate of Societal Change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4859000" y="379095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Outdoor </a:t>
            </a:r>
            <a:br>
              <a:rPr lang="en-US" altLang="en-US" sz="1800" i="0"/>
            </a:br>
            <a:r>
              <a:rPr lang="en-US" altLang="en-US" sz="1800" i="0"/>
              <a:t>gas lighting</a:t>
            </a:r>
          </a:p>
        </p:txBody>
      </p:sp>
      <p:pic>
        <p:nvPicPr>
          <p:cNvPr id="15366" name="Picture 6" descr="steam-engine__BrancaSteamEngine__mlahan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635500"/>
            <a:ext cx="2157413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6002000" y="4281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Locomotive</a:t>
            </a:r>
          </a:p>
        </p:txBody>
      </p:sp>
      <p:grpSp>
        <p:nvGrpSpPr>
          <p:cNvPr id="15368" name="Group 8"/>
          <p:cNvGrpSpPr>
            <a:grpSpLocks/>
          </p:cNvGrpSpPr>
          <p:nvPr/>
        </p:nvGrpSpPr>
        <p:grpSpPr bwMode="auto">
          <a:xfrm>
            <a:off x="149225" y="6172200"/>
            <a:ext cx="23320375" cy="519113"/>
            <a:chOff x="46" y="3888"/>
            <a:chExt cx="14690" cy="327"/>
          </a:xfrm>
        </p:grpSpPr>
        <p:grpSp>
          <p:nvGrpSpPr>
            <p:cNvPr id="15406" name="Group 9"/>
            <p:cNvGrpSpPr>
              <a:grpSpLocks/>
            </p:cNvGrpSpPr>
            <p:nvPr/>
          </p:nvGrpSpPr>
          <p:grpSpPr bwMode="auto">
            <a:xfrm>
              <a:off x="368" y="3888"/>
              <a:ext cx="13823" cy="96"/>
              <a:chOff x="368" y="3888"/>
              <a:chExt cx="13823" cy="96"/>
            </a:xfrm>
          </p:grpSpPr>
          <p:sp>
            <p:nvSpPr>
              <p:cNvPr id="15415" name="Line 10"/>
              <p:cNvSpPr>
                <a:spLocks noChangeShapeType="1"/>
              </p:cNvSpPr>
              <p:nvPr/>
            </p:nvSpPr>
            <p:spPr bwMode="auto">
              <a:xfrm>
                <a:off x="368" y="3888"/>
                <a:ext cx="1382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6" name="Line 11"/>
              <p:cNvSpPr>
                <a:spLocks noChangeShapeType="1"/>
              </p:cNvSpPr>
              <p:nvPr/>
            </p:nvSpPr>
            <p:spPr bwMode="auto">
              <a:xfrm>
                <a:off x="368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7" name="Line 12"/>
              <p:cNvSpPr>
                <a:spLocks noChangeShapeType="1"/>
              </p:cNvSpPr>
              <p:nvPr/>
            </p:nvSpPr>
            <p:spPr bwMode="auto">
              <a:xfrm>
                <a:off x="2649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8" name="Line 13"/>
              <p:cNvSpPr>
                <a:spLocks noChangeShapeType="1"/>
              </p:cNvSpPr>
              <p:nvPr/>
            </p:nvSpPr>
            <p:spPr bwMode="auto">
              <a:xfrm>
                <a:off x="4953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9" name="Line 14"/>
              <p:cNvSpPr>
                <a:spLocks noChangeShapeType="1"/>
              </p:cNvSpPr>
              <p:nvPr/>
            </p:nvSpPr>
            <p:spPr bwMode="auto">
              <a:xfrm>
                <a:off x="7258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0" name="Line 15"/>
              <p:cNvSpPr>
                <a:spLocks noChangeShapeType="1"/>
              </p:cNvSpPr>
              <p:nvPr/>
            </p:nvSpPr>
            <p:spPr bwMode="auto">
              <a:xfrm>
                <a:off x="9562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1" name="Line 16"/>
              <p:cNvSpPr>
                <a:spLocks noChangeShapeType="1"/>
              </p:cNvSpPr>
              <p:nvPr/>
            </p:nvSpPr>
            <p:spPr bwMode="auto">
              <a:xfrm>
                <a:off x="11866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2" name="Line 17"/>
              <p:cNvSpPr>
                <a:spLocks noChangeShapeType="1"/>
              </p:cNvSpPr>
              <p:nvPr/>
            </p:nvSpPr>
            <p:spPr bwMode="auto">
              <a:xfrm>
                <a:off x="14171" y="388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07" name="Group 18"/>
            <p:cNvGrpSpPr>
              <a:grpSpLocks/>
            </p:cNvGrpSpPr>
            <p:nvPr/>
          </p:nvGrpSpPr>
          <p:grpSpPr bwMode="auto">
            <a:xfrm>
              <a:off x="46" y="3984"/>
              <a:ext cx="14690" cy="231"/>
              <a:chOff x="46" y="3984"/>
              <a:chExt cx="14690" cy="231"/>
            </a:xfrm>
          </p:grpSpPr>
          <p:sp>
            <p:nvSpPr>
              <p:cNvPr id="15408" name="Text Box 19"/>
              <p:cNvSpPr txBox="1">
                <a:spLocks noChangeArrowheads="1"/>
              </p:cNvSpPr>
              <p:nvPr/>
            </p:nvSpPr>
            <p:spPr bwMode="auto">
              <a:xfrm>
                <a:off x="46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-600 yr</a:t>
                </a:r>
              </a:p>
            </p:txBody>
          </p:sp>
          <p:sp>
            <p:nvSpPr>
              <p:cNvPr id="15409" name="Text Box 20"/>
              <p:cNvSpPr txBox="1">
                <a:spLocks noChangeArrowheads="1"/>
              </p:cNvSpPr>
              <p:nvPr/>
            </p:nvSpPr>
            <p:spPr bwMode="auto">
              <a:xfrm>
                <a:off x="2350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-500 yr</a:t>
                </a:r>
              </a:p>
            </p:txBody>
          </p:sp>
          <p:sp>
            <p:nvSpPr>
              <p:cNvPr id="15410" name="Text Box 21"/>
              <p:cNvSpPr txBox="1">
                <a:spLocks noChangeArrowheads="1"/>
              </p:cNvSpPr>
              <p:nvPr/>
            </p:nvSpPr>
            <p:spPr bwMode="auto">
              <a:xfrm>
                <a:off x="4655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-400 yr</a:t>
                </a:r>
              </a:p>
            </p:txBody>
          </p:sp>
          <p:sp>
            <p:nvSpPr>
              <p:cNvPr id="15411" name="Text Box 22"/>
              <p:cNvSpPr txBox="1">
                <a:spLocks noChangeArrowheads="1"/>
              </p:cNvSpPr>
              <p:nvPr/>
            </p:nvSpPr>
            <p:spPr bwMode="auto">
              <a:xfrm>
                <a:off x="6959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-300 yr</a:t>
                </a:r>
              </a:p>
            </p:txBody>
          </p:sp>
          <p:sp>
            <p:nvSpPr>
              <p:cNvPr id="15412" name="Text Box 23"/>
              <p:cNvSpPr txBox="1">
                <a:spLocks noChangeArrowheads="1"/>
              </p:cNvSpPr>
              <p:nvPr/>
            </p:nvSpPr>
            <p:spPr bwMode="auto">
              <a:xfrm>
                <a:off x="9264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-200 yr</a:t>
                </a:r>
              </a:p>
            </p:txBody>
          </p:sp>
          <p:sp>
            <p:nvSpPr>
              <p:cNvPr id="15413" name="Text Box 24"/>
              <p:cNvSpPr txBox="1">
                <a:spLocks noChangeArrowheads="1"/>
              </p:cNvSpPr>
              <p:nvPr/>
            </p:nvSpPr>
            <p:spPr bwMode="auto">
              <a:xfrm>
                <a:off x="11568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-100 yr</a:t>
                </a:r>
              </a:p>
            </p:txBody>
          </p:sp>
          <p:sp>
            <p:nvSpPr>
              <p:cNvPr id="15414" name="Text Box 25"/>
              <p:cNvSpPr txBox="1">
                <a:spLocks noChangeArrowheads="1"/>
              </p:cNvSpPr>
              <p:nvPr/>
            </p:nvSpPr>
            <p:spPr bwMode="auto">
              <a:xfrm>
                <a:off x="13872" y="3984"/>
                <a:ext cx="8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i="0"/>
                  <a:t>  0 yr</a:t>
                </a:r>
              </a:p>
            </p:txBody>
          </p:sp>
        </p:grpSp>
      </p:grpSp>
      <p:sp>
        <p:nvSpPr>
          <p:cNvPr id="15369" name="Text Box 26"/>
          <p:cNvSpPr txBox="1">
            <a:spLocks noChangeArrowheads="1"/>
          </p:cNvSpPr>
          <p:nvPr/>
        </p:nvSpPr>
        <p:spPr bwMode="auto">
          <a:xfrm>
            <a:off x="11049000" y="431165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Newtonian mechanics</a:t>
            </a:r>
          </a:p>
        </p:txBody>
      </p:sp>
      <p:sp>
        <p:nvSpPr>
          <p:cNvPr id="15370" name="Text Box 27"/>
          <p:cNvSpPr txBox="1">
            <a:spLocks noChangeArrowheads="1"/>
          </p:cNvSpPr>
          <p:nvPr/>
        </p:nvSpPr>
        <p:spPr bwMode="auto">
          <a:xfrm>
            <a:off x="7607300" y="3679825"/>
            <a:ext cx="182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Circulatory system</a:t>
            </a:r>
          </a:p>
        </p:txBody>
      </p:sp>
      <p:sp>
        <p:nvSpPr>
          <p:cNvPr id="15371" name="Text Box 28"/>
          <p:cNvSpPr txBox="1">
            <a:spLocks noChangeArrowheads="1"/>
          </p:cNvSpPr>
          <p:nvPr/>
        </p:nvSpPr>
        <p:spPr bwMode="auto">
          <a:xfrm>
            <a:off x="4603750" y="4035425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Heliocentric system</a:t>
            </a:r>
          </a:p>
        </p:txBody>
      </p:sp>
      <p:sp>
        <p:nvSpPr>
          <p:cNvPr id="15372" name="Text Box 29"/>
          <p:cNvSpPr txBox="1">
            <a:spLocks noChangeArrowheads="1"/>
          </p:cNvSpPr>
          <p:nvPr/>
        </p:nvSpPr>
        <p:spPr bwMode="auto">
          <a:xfrm>
            <a:off x="9296400" y="4433888"/>
            <a:ext cx="1905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Steam engine</a:t>
            </a:r>
          </a:p>
        </p:txBody>
      </p:sp>
      <p:sp>
        <p:nvSpPr>
          <p:cNvPr id="15373" name="Text Box 30"/>
          <p:cNvSpPr txBox="1">
            <a:spLocks noChangeArrowheads="1"/>
          </p:cNvSpPr>
          <p:nvPr/>
        </p:nvSpPr>
        <p:spPr bwMode="auto">
          <a:xfrm>
            <a:off x="1524000" y="4343400"/>
            <a:ext cx="175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Printing press</a:t>
            </a:r>
          </a:p>
        </p:txBody>
      </p:sp>
      <p:sp>
        <p:nvSpPr>
          <p:cNvPr id="15374" name="Text Box 31"/>
          <p:cNvSpPr txBox="1">
            <a:spLocks noChangeArrowheads="1"/>
          </p:cNvSpPr>
          <p:nvPr/>
        </p:nvSpPr>
        <p:spPr bwMode="auto">
          <a:xfrm>
            <a:off x="13563600" y="480060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Steamship</a:t>
            </a:r>
          </a:p>
        </p:txBody>
      </p:sp>
      <p:pic>
        <p:nvPicPr>
          <p:cNvPr id="15375" name="Picture 32" descr="Printing-Press-Gutenberg__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4695825"/>
            <a:ext cx="11557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33" descr="steamship__saburchil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63" y="5137150"/>
            <a:ext cx="1404937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4" descr="renaissance-clothing-1__man-nob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657600"/>
            <a:ext cx="170656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8" name="Group 35"/>
          <p:cNvGrpSpPr>
            <a:grpSpLocks/>
          </p:cNvGrpSpPr>
          <p:nvPr/>
        </p:nvGrpSpPr>
        <p:grpSpPr bwMode="auto">
          <a:xfrm>
            <a:off x="4572000" y="4662488"/>
            <a:ext cx="1600200" cy="1433512"/>
            <a:chOff x="2976" y="1796"/>
            <a:chExt cx="1584" cy="1507"/>
          </a:xfrm>
        </p:grpSpPr>
        <p:sp>
          <p:nvSpPr>
            <p:cNvPr id="15404" name="Rectangle 36"/>
            <p:cNvSpPr>
              <a:spLocks noChangeArrowheads="1"/>
            </p:cNvSpPr>
            <p:nvPr/>
          </p:nvSpPr>
          <p:spPr bwMode="auto">
            <a:xfrm>
              <a:off x="2976" y="1824"/>
              <a:ext cx="1584" cy="1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  <p:pic>
          <p:nvPicPr>
            <p:cNvPr id="15405" name="Picture 37" descr="solar-system__copernicu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796"/>
              <a:ext cx="1578" cy="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79" name="Picture 3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57"/>
          <a:stretch>
            <a:fillRect/>
          </a:stretch>
        </p:blipFill>
        <p:spPr bwMode="auto">
          <a:xfrm>
            <a:off x="8210550" y="4343400"/>
            <a:ext cx="7048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39" descr="Newtons-cradl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600" y="5091113"/>
            <a:ext cx="15811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40" descr="microscope__220px-Hooke-microscope-sm-nob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2590800"/>
            <a:ext cx="10191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Text Box 41"/>
          <p:cNvSpPr txBox="1">
            <a:spLocks noChangeArrowheads="1"/>
          </p:cNvSpPr>
          <p:nvPr/>
        </p:nvSpPr>
        <p:spPr bwMode="auto">
          <a:xfrm>
            <a:off x="9982200" y="21478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Microscopy</a:t>
            </a:r>
          </a:p>
        </p:txBody>
      </p:sp>
      <p:pic>
        <p:nvPicPr>
          <p:cNvPr id="15383" name="Picture 42" descr="periodic-tabl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0" y="2779713"/>
            <a:ext cx="217170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4" name="Text Box 43"/>
          <p:cNvSpPr txBox="1">
            <a:spLocks noChangeArrowheads="1"/>
          </p:cNvSpPr>
          <p:nvPr/>
        </p:nvSpPr>
        <p:spPr bwMode="auto">
          <a:xfrm>
            <a:off x="17983200" y="762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Airplane</a:t>
            </a:r>
          </a:p>
        </p:txBody>
      </p:sp>
      <p:pic>
        <p:nvPicPr>
          <p:cNvPr id="15385" name="Picture 44" descr="Saran-Wrap__fresh_film_cutter_box_Saran_wrap_cutter-nob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0" y="2743200"/>
            <a:ext cx="16002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6" name="Text Box 45"/>
          <p:cNvSpPr txBox="1">
            <a:spLocks noChangeArrowheads="1"/>
          </p:cNvSpPr>
          <p:nvPr/>
        </p:nvSpPr>
        <p:spPr bwMode="auto">
          <a:xfrm>
            <a:off x="18135600" y="23622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Plastics</a:t>
            </a:r>
          </a:p>
        </p:txBody>
      </p:sp>
      <p:pic>
        <p:nvPicPr>
          <p:cNvPr id="15387" name="Picture 46" descr="model-T__truck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0" y="4648200"/>
            <a:ext cx="25527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8" name="Text Box 47"/>
          <p:cNvSpPr txBox="1">
            <a:spLocks noChangeArrowheads="1"/>
          </p:cNvSpPr>
          <p:nvPr/>
        </p:nvSpPr>
        <p:spPr bwMode="auto">
          <a:xfrm>
            <a:off x="17983200" y="43576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Automobilie</a:t>
            </a:r>
          </a:p>
        </p:txBody>
      </p:sp>
      <p:pic>
        <p:nvPicPr>
          <p:cNvPr id="15389" name="Picture 48" descr="airplane-wright-flye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263" y="576263"/>
            <a:ext cx="2751137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Picture 49" descr="telephone-nob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275" y="1219200"/>
            <a:ext cx="9747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1" name="Text Box 50"/>
          <p:cNvSpPr txBox="1">
            <a:spLocks noChangeArrowheads="1"/>
          </p:cNvSpPr>
          <p:nvPr/>
        </p:nvSpPr>
        <p:spPr bwMode="auto">
          <a:xfrm>
            <a:off x="16535400" y="700088"/>
            <a:ext cx="213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Telephone</a:t>
            </a:r>
          </a:p>
        </p:txBody>
      </p:sp>
      <p:pic>
        <p:nvPicPr>
          <p:cNvPr id="15392" name="Picture 51" descr="Seed-drill-Jethro-Tull__section1-nob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924175"/>
            <a:ext cx="19812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3" name="Text Box 52"/>
          <p:cNvSpPr txBox="1">
            <a:spLocks noChangeArrowheads="1"/>
          </p:cNvSpPr>
          <p:nvPr/>
        </p:nvSpPr>
        <p:spPr bwMode="auto">
          <a:xfrm>
            <a:off x="11506200" y="2300288"/>
            <a:ext cx="182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Mechanized farming</a:t>
            </a:r>
          </a:p>
        </p:txBody>
      </p:sp>
      <p:pic>
        <p:nvPicPr>
          <p:cNvPr id="15394" name="Picture 53" descr="telescope-Galileaos__BMMTD00Z-nob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76675"/>
            <a:ext cx="16097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5" name="Text Box 54"/>
          <p:cNvSpPr txBox="1">
            <a:spLocks noChangeArrowheads="1"/>
          </p:cNvSpPr>
          <p:nvPr/>
        </p:nvSpPr>
        <p:spPr bwMode="auto">
          <a:xfrm>
            <a:off x="6477000" y="336708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Telescope</a:t>
            </a:r>
          </a:p>
        </p:txBody>
      </p:sp>
      <p:pic>
        <p:nvPicPr>
          <p:cNvPr id="15396" name="Picture 5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0" y="5033963"/>
            <a:ext cx="1160463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7" name="Text Box 56"/>
          <p:cNvSpPr txBox="1">
            <a:spLocks noChangeArrowheads="1"/>
          </p:cNvSpPr>
          <p:nvPr/>
        </p:nvSpPr>
        <p:spPr bwMode="auto">
          <a:xfrm>
            <a:off x="19888200" y="4343400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0"/>
              <a:t>Atomic energy</a:t>
            </a:r>
          </a:p>
        </p:txBody>
      </p:sp>
      <p:pic>
        <p:nvPicPr>
          <p:cNvPr id="15398" name="Picture 57" descr="Comput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0" y="4968875"/>
            <a:ext cx="11430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442" name="Text Box 58"/>
          <p:cNvSpPr txBox="1">
            <a:spLocks noChangeArrowheads="1"/>
          </p:cNvSpPr>
          <p:nvPr/>
        </p:nvSpPr>
        <p:spPr bwMode="auto">
          <a:xfrm>
            <a:off x="228600" y="6858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1" i="0"/>
              <a:t>Renaissance</a:t>
            </a:r>
            <a:endParaRPr lang="en-US" altLang="en-US" sz="1800" i="0"/>
          </a:p>
        </p:txBody>
      </p:sp>
      <p:sp>
        <p:nvSpPr>
          <p:cNvPr id="144443" name="Line 59"/>
          <p:cNvSpPr>
            <a:spLocks noChangeShapeType="1"/>
          </p:cNvSpPr>
          <p:nvPr/>
        </p:nvSpPr>
        <p:spPr bwMode="auto">
          <a:xfrm flipH="1">
            <a:off x="304800" y="1752600"/>
            <a:ext cx="609600" cy="2362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4446" name="Picture 62" descr="aristotl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844550"/>
            <a:ext cx="28352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447" name="Picture 63" descr="456px-PopeOnorioIV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768350"/>
            <a:ext cx="28956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448" name="Text Box 64"/>
          <p:cNvSpPr txBox="1">
            <a:spLocks noChangeArrowheads="1"/>
          </p:cNvSpPr>
          <p:nvPr/>
        </p:nvSpPr>
        <p:spPr bwMode="auto">
          <a:xfrm>
            <a:off x="228600" y="1111250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i="0"/>
              <a:t>Rediscovery of ancient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4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4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42" grpId="0"/>
      <p:bldP spid="144443" grpId="0" animBg="1"/>
      <p:bldP spid="1444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Rate of Societal Change</a:t>
            </a:r>
          </a:p>
        </p:txBody>
      </p:sp>
      <p:pic>
        <p:nvPicPr>
          <p:cNvPr id="16387" name="Picture 3" descr="microscope__220px-Hooke-microscope-sm-no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25" y="2590800"/>
            <a:ext cx="10191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periodic-ta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0" y="2779713"/>
            <a:ext cx="217170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6038" y="76200"/>
            <a:ext cx="23423562" cy="6615113"/>
            <a:chOff x="29" y="48"/>
            <a:chExt cx="14755" cy="4167"/>
          </a:xfrm>
        </p:grpSpPr>
        <p:grpSp>
          <p:nvGrpSpPr>
            <p:cNvPr id="16400" name="Group 6"/>
            <p:cNvGrpSpPr>
              <a:grpSpLocks/>
            </p:cNvGrpSpPr>
            <p:nvPr/>
          </p:nvGrpSpPr>
          <p:grpSpPr bwMode="auto">
            <a:xfrm>
              <a:off x="29" y="48"/>
              <a:ext cx="14755" cy="4167"/>
              <a:chOff x="29" y="48"/>
              <a:chExt cx="14755" cy="4167"/>
            </a:xfrm>
          </p:grpSpPr>
          <p:grpSp>
            <p:nvGrpSpPr>
              <p:cNvPr id="16403" name="Group 7"/>
              <p:cNvGrpSpPr>
                <a:grpSpLocks/>
              </p:cNvGrpSpPr>
              <p:nvPr/>
            </p:nvGrpSpPr>
            <p:grpSpPr bwMode="auto">
              <a:xfrm>
                <a:off x="94" y="3888"/>
                <a:ext cx="14690" cy="327"/>
                <a:chOff x="46" y="3888"/>
                <a:chExt cx="14690" cy="327"/>
              </a:xfrm>
            </p:grpSpPr>
            <p:grpSp>
              <p:nvGrpSpPr>
                <p:cNvPr id="16440" name="Group 8"/>
                <p:cNvGrpSpPr>
                  <a:grpSpLocks/>
                </p:cNvGrpSpPr>
                <p:nvPr/>
              </p:nvGrpSpPr>
              <p:grpSpPr bwMode="auto">
                <a:xfrm>
                  <a:off x="368" y="3888"/>
                  <a:ext cx="13823" cy="96"/>
                  <a:chOff x="368" y="3888"/>
                  <a:chExt cx="13823" cy="96"/>
                </a:xfrm>
              </p:grpSpPr>
              <p:sp>
                <p:nvSpPr>
                  <p:cNvPr id="16449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368" y="3888"/>
                    <a:ext cx="13823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0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368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1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649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2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4953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7258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4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9562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1866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56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4171" y="3888"/>
                    <a:ext cx="0" cy="96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441" name="Group 17"/>
                <p:cNvGrpSpPr>
                  <a:grpSpLocks/>
                </p:cNvGrpSpPr>
                <p:nvPr/>
              </p:nvGrpSpPr>
              <p:grpSpPr bwMode="auto">
                <a:xfrm>
                  <a:off x="46" y="3984"/>
                  <a:ext cx="14690" cy="231"/>
                  <a:chOff x="46" y="3984"/>
                  <a:chExt cx="14690" cy="231"/>
                </a:xfrm>
              </p:grpSpPr>
              <p:sp>
                <p:nvSpPr>
                  <p:cNvPr id="1644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-600 yr</a:t>
                    </a:r>
                  </a:p>
                </p:txBody>
              </p:sp>
              <p:sp>
                <p:nvSpPr>
                  <p:cNvPr id="1644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0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-500 yr</a:t>
                    </a:r>
                  </a:p>
                </p:txBody>
              </p:sp>
              <p:sp>
                <p:nvSpPr>
                  <p:cNvPr id="1644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55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-400 yr</a:t>
                    </a:r>
                  </a:p>
                </p:txBody>
              </p:sp>
              <p:sp>
                <p:nvSpPr>
                  <p:cNvPr id="1644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59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-300 yr</a:t>
                    </a:r>
                  </a:p>
                </p:txBody>
              </p:sp>
              <p:sp>
                <p:nvSpPr>
                  <p:cNvPr id="16446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64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-200 yr</a:t>
                    </a:r>
                  </a:p>
                </p:txBody>
              </p:sp>
              <p:sp>
                <p:nvSpPr>
                  <p:cNvPr id="16447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68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-100 yr</a:t>
                    </a:r>
                  </a:p>
                </p:txBody>
              </p:sp>
              <p:sp>
                <p:nvSpPr>
                  <p:cNvPr id="1644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872" y="3984"/>
                    <a:ext cx="8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eaLnBrk="0" hangingPunct="0"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sz="1800" i="0"/>
                      <a:t>  0 yr</a:t>
                    </a:r>
                  </a:p>
                </p:txBody>
              </p:sp>
            </p:grpSp>
          </p:grpSp>
          <p:grpSp>
            <p:nvGrpSpPr>
              <p:cNvPr id="16404" name="Group 25"/>
              <p:cNvGrpSpPr>
                <a:grpSpLocks/>
              </p:cNvGrpSpPr>
              <p:nvPr/>
            </p:nvGrpSpPr>
            <p:grpSpPr bwMode="auto">
              <a:xfrm>
                <a:off x="29" y="48"/>
                <a:ext cx="14131" cy="3840"/>
                <a:chOff x="29" y="48"/>
                <a:chExt cx="14131" cy="3840"/>
              </a:xfrm>
            </p:grpSpPr>
            <p:pic>
              <p:nvPicPr>
                <p:cNvPr id="16405" name="Picture 26" descr="locomotive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92" y="2880"/>
                  <a:ext cx="1134" cy="9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406" name="Picture 27" descr="gas-lighting-nob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68" y="2724"/>
                  <a:ext cx="1698" cy="10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07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9360" y="2388"/>
                  <a:ext cx="1104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Outdoor </a:t>
                  </a:r>
                  <a:br>
                    <a:rPr lang="en-US" altLang="en-US" sz="1800" i="0"/>
                  </a:br>
                  <a:r>
                    <a:rPr lang="en-US" altLang="en-US" sz="1800" i="0"/>
                    <a:t>gas lighting</a:t>
                  </a:r>
                </a:p>
              </p:txBody>
            </p:sp>
            <p:pic>
              <p:nvPicPr>
                <p:cNvPr id="16408" name="Picture 29" descr="steam-engine__BrancaSteamEngine__mlahanas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0" y="2920"/>
                  <a:ext cx="1359" cy="9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0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0080" y="2697"/>
                  <a:ext cx="86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Locomotive</a:t>
                  </a:r>
                </a:p>
              </p:txBody>
            </p:sp>
            <p:sp>
              <p:nvSpPr>
                <p:cNvPr id="1641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960" y="2716"/>
                  <a:ext cx="1008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Newtonian mechanics</a:t>
                  </a:r>
                </a:p>
              </p:txBody>
            </p:sp>
            <p:sp>
              <p:nvSpPr>
                <p:cNvPr id="16411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792" y="2318"/>
                  <a:ext cx="1152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Circulatory system</a:t>
                  </a:r>
                </a:p>
              </p:txBody>
            </p:sp>
            <p:sp>
              <p:nvSpPr>
                <p:cNvPr id="1641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900" y="2542"/>
                  <a:ext cx="960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Heliocentric system</a:t>
                  </a:r>
                </a:p>
              </p:txBody>
            </p:sp>
            <p:sp>
              <p:nvSpPr>
                <p:cNvPr id="1641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856" y="2793"/>
                  <a:ext cx="120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Steam engine</a:t>
                  </a:r>
                </a:p>
              </p:txBody>
            </p:sp>
            <p:sp>
              <p:nvSpPr>
                <p:cNvPr id="1641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960" y="2736"/>
                  <a:ext cx="110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Printing press</a:t>
                  </a:r>
                </a:p>
              </p:txBody>
            </p:sp>
            <p:sp>
              <p:nvSpPr>
                <p:cNvPr id="1641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544" y="3024"/>
                  <a:ext cx="124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Steamship</a:t>
                  </a:r>
                </a:p>
              </p:txBody>
            </p:sp>
            <p:pic>
              <p:nvPicPr>
                <p:cNvPr id="16416" name="Picture 37" descr="Printing-Press-Gutenberg__h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4" y="2958"/>
                  <a:ext cx="728" cy="8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417" name="Picture 38" descr="steamship__saburchill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5" y="3236"/>
                  <a:ext cx="885" cy="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418" name="Picture 39" descr="renaissance-clothing-1__man-nob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" y="2304"/>
                  <a:ext cx="1075" cy="15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6419" name="Group 40"/>
                <p:cNvGrpSpPr>
                  <a:grpSpLocks/>
                </p:cNvGrpSpPr>
                <p:nvPr/>
              </p:nvGrpSpPr>
              <p:grpSpPr bwMode="auto">
                <a:xfrm>
                  <a:off x="2880" y="2937"/>
                  <a:ext cx="1008" cy="903"/>
                  <a:chOff x="2976" y="1796"/>
                  <a:chExt cx="1584" cy="1507"/>
                </a:xfrm>
              </p:grpSpPr>
              <p:sp>
                <p:nvSpPr>
                  <p:cNvPr id="16438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976" y="1824"/>
                    <a:ext cx="1584" cy="139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 altLang="en-US"/>
                  </a:p>
                </p:txBody>
              </p:sp>
              <p:pic>
                <p:nvPicPr>
                  <p:cNvPr id="16439" name="Picture 42" descr="solar-system__copernicus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76" y="1796"/>
                    <a:ext cx="1578" cy="15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6420" name="Picture 43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757"/>
                <a:stretch>
                  <a:fillRect/>
                </a:stretch>
              </p:blipFill>
              <p:spPr bwMode="auto">
                <a:xfrm>
                  <a:off x="5172" y="2736"/>
                  <a:ext cx="444" cy="1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421" name="Picture 44" descr="Newtons-cradle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4" y="3207"/>
                  <a:ext cx="996" cy="5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2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288" y="1353"/>
                  <a:ext cx="1152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Microscopy</a:t>
                  </a:r>
                </a:p>
              </p:txBody>
            </p:sp>
            <p:sp>
              <p:nvSpPr>
                <p:cNvPr id="16423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1328" y="48"/>
                  <a:ext cx="134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Airplane</a:t>
                  </a:r>
                </a:p>
              </p:txBody>
            </p:sp>
            <p:pic>
              <p:nvPicPr>
                <p:cNvPr id="16424" name="Picture 47" descr="Saran-Wrap__fresh_film_cutter_box_Saran_wrap_cutter-nob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64" y="1728"/>
                  <a:ext cx="1008" cy="7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25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1424" y="1488"/>
                  <a:ext cx="134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Plastics</a:t>
                  </a:r>
                </a:p>
              </p:txBody>
            </p:sp>
            <p:pic>
              <p:nvPicPr>
                <p:cNvPr id="16426" name="Picture 49" descr="model-T__trucks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2" y="2928"/>
                  <a:ext cx="1608" cy="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27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1328" y="2745"/>
                  <a:ext cx="9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Automobilie</a:t>
                  </a:r>
                </a:p>
              </p:txBody>
            </p:sp>
            <p:pic>
              <p:nvPicPr>
                <p:cNvPr id="16428" name="Picture 51" descr="airplane-wright-flyer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323" y="363"/>
                  <a:ext cx="1733" cy="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429" name="Picture 52" descr="telephone-nob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66" y="768"/>
                  <a:ext cx="614" cy="1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30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0416" y="441"/>
                  <a:ext cx="134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Telephone</a:t>
                  </a:r>
                </a:p>
              </p:txBody>
            </p:sp>
            <p:pic>
              <p:nvPicPr>
                <p:cNvPr id="16431" name="Picture 54" descr="Seed-drill-Jethro-Tull__section1-nobg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2" y="1842"/>
                  <a:ext cx="1248" cy="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32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7248" y="1449"/>
                  <a:ext cx="1152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Mechanized farming</a:t>
                  </a:r>
                </a:p>
              </p:txBody>
            </p:sp>
            <p:pic>
              <p:nvPicPr>
                <p:cNvPr id="16433" name="Picture 56" descr="telescope-Galileaos__BMMTD00Z-nobg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2" y="2442"/>
                  <a:ext cx="1014" cy="1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34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4080" y="2121"/>
                  <a:ext cx="1152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Telescope</a:t>
                  </a:r>
                </a:p>
              </p:txBody>
            </p:sp>
            <p:pic>
              <p:nvPicPr>
                <p:cNvPr id="16435" name="Picture 58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72" y="3171"/>
                  <a:ext cx="731" cy="6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43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2528" y="2736"/>
                  <a:ext cx="960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800" i="0"/>
                    <a:t>Atomic energy</a:t>
                  </a:r>
                </a:p>
              </p:txBody>
            </p:sp>
            <p:pic>
              <p:nvPicPr>
                <p:cNvPr id="16437" name="Picture 60" descr="Computer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40" y="3130"/>
                  <a:ext cx="720" cy="5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6401" name="Text Box 61"/>
            <p:cNvSpPr txBox="1">
              <a:spLocks noChangeArrowheads="1"/>
            </p:cNvSpPr>
            <p:nvPr/>
          </p:nvSpPr>
          <p:spPr bwMode="auto">
            <a:xfrm>
              <a:off x="144" y="432"/>
              <a:ext cx="148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1" i="0"/>
                <a:t>Renaissance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800" i="0"/>
                <a:t>Rediscovery of ancient knowledge</a:t>
              </a:r>
            </a:p>
          </p:txBody>
        </p:sp>
        <p:sp>
          <p:nvSpPr>
            <p:cNvPr id="16402" name="Line 62"/>
            <p:cNvSpPr>
              <a:spLocks noChangeShapeType="1"/>
            </p:cNvSpPr>
            <p:nvPr/>
          </p:nvSpPr>
          <p:spPr bwMode="auto">
            <a:xfrm flipH="1">
              <a:off x="192" y="1104"/>
              <a:ext cx="384" cy="1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68"/>
          <p:cNvGrpSpPr>
            <a:grpSpLocks/>
          </p:cNvGrpSpPr>
          <p:nvPr/>
        </p:nvGrpSpPr>
        <p:grpSpPr bwMode="auto">
          <a:xfrm>
            <a:off x="6429375" y="852488"/>
            <a:ext cx="2790825" cy="3005137"/>
            <a:chOff x="4050" y="537"/>
            <a:chExt cx="1758" cy="1893"/>
          </a:xfrm>
        </p:grpSpPr>
        <p:pic>
          <p:nvPicPr>
            <p:cNvPr id="16398" name="Picture 63" descr="Royal-society-medal__5950126511_cde1086186__nob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" y="672"/>
              <a:ext cx="1758" cy="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Text Box 65"/>
            <p:cNvSpPr txBox="1">
              <a:spLocks noChangeArrowheads="1"/>
            </p:cNvSpPr>
            <p:nvPr/>
          </p:nvSpPr>
          <p:spPr bwMode="auto">
            <a:xfrm>
              <a:off x="4224" y="537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1" i="0">
                  <a:solidFill>
                    <a:srgbClr val="FF0000"/>
                  </a:solidFill>
                </a:rPr>
                <a:t>Royal Society</a:t>
              </a:r>
            </a:p>
          </p:txBody>
        </p:sp>
      </p:grpSp>
      <p:sp>
        <p:nvSpPr>
          <p:cNvPr id="146498" name="Text Box 66"/>
          <p:cNvSpPr txBox="1">
            <a:spLocks noChangeArrowheads="1"/>
          </p:cNvSpPr>
          <p:nvPr/>
        </p:nvSpPr>
        <p:spPr bwMode="auto">
          <a:xfrm>
            <a:off x="4800600" y="1371600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</a:rPr>
              <a:t>Take nobody's </a:t>
            </a:r>
            <a:br>
              <a:rPr lang="en-US" altLang="en-US" sz="2000">
                <a:solidFill>
                  <a:srgbClr val="FF0000"/>
                </a:solidFill>
                <a:latin typeface="Times New Roman" pitchFamily="18" charset="0"/>
              </a:rPr>
            </a:br>
            <a:r>
              <a:rPr lang="en-US" altLang="en-US" sz="2000">
                <a:solidFill>
                  <a:srgbClr val="FF0000"/>
                </a:solidFill>
                <a:latin typeface="Times New Roman" pitchFamily="18" charset="0"/>
              </a:rPr>
              <a:t>word for it</a:t>
            </a:r>
          </a:p>
        </p:txBody>
      </p:sp>
      <p:sp>
        <p:nvSpPr>
          <p:cNvPr id="146499" name="Oval 67"/>
          <p:cNvSpPr>
            <a:spLocks noChangeArrowheads="1"/>
          </p:cNvSpPr>
          <p:nvPr/>
        </p:nvSpPr>
        <p:spPr bwMode="auto">
          <a:xfrm>
            <a:off x="7010400" y="2667000"/>
            <a:ext cx="1676400" cy="1143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46502" name="Text Box 70"/>
          <p:cNvSpPr txBox="1">
            <a:spLocks noChangeArrowheads="1"/>
          </p:cNvSpPr>
          <p:nvPr/>
        </p:nvSpPr>
        <p:spPr bwMode="auto">
          <a:xfrm>
            <a:off x="4343400" y="70485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b="1" i="0"/>
              <a:t>Enlightenment</a:t>
            </a:r>
            <a:endParaRPr lang="en-US" altLang="en-US" sz="1800" i="0"/>
          </a:p>
        </p:txBody>
      </p:sp>
      <p:grpSp>
        <p:nvGrpSpPr>
          <p:cNvPr id="10" name="Group 75"/>
          <p:cNvGrpSpPr>
            <a:grpSpLocks/>
          </p:cNvGrpSpPr>
          <p:nvPr/>
        </p:nvGrpSpPr>
        <p:grpSpPr bwMode="auto">
          <a:xfrm>
            <a:off x="-76200" y="847725"/>
            <a:ext cx="4572000" cy="3170238"/>
            <a:chOff x="-48" y="534"/>
            <a:chExt cx="2880" cy="1997"/>
          </a:xfrm>
        </p:grpSpPr>
        <p:sp>
          <p:nvSpPr>
            <p:cNvPr id="16395" name="Text Box 64"/>
            <p:cNvSpPr txBox="1">
              <a:spLocks noChangeArrowheads="1"/>
            </p:cNvSpPr>
            <p:nvPr/>
          </p:nvSpPr>
          <p:spPr bwMode="auto">
            <a:xfrm>
              <a:off x="1344" y="534"/>
              <a:ext cx="14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b="1" i="0">
                  <a:solidFill>
                    <a:srgbClr val="FF0000"/>
                  </a:solidFill>
                </a:rPr>
                <a:t>Ren</a:t>
              </a:r>
              <a:r>
                <a:rPr lang="en-US" altLang="en-US" sz="1800" b="1" i="0">
                  <a:solidFill>
                    <a:srgbClr val="FF0000"/>
                  </a:solidFill>
                  <a:cs typeface="Arial" charset="0"/>
                </a:rPr>
                <a:t>é Descartes</a:t>
              </a:r>
              <a:endParaRPr lang="en-US" altLang="en-US" sz="1800" i="0">
                <a:solidFill>
                  <a:srgbClr val="FF0000"/>
                </a:solidFill>
              </a:endParaRPr>
            </a:p>
          </p:txBody>
        </p:sp>
        <p:pic>
          <p:nvPicPr>
            <p:cNvPr id="16396" name="Picture 71" descr="decartes-nob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" y="752"/>
              <a:ext cx="1129" cy="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72"/>
            <p:cNvSpPr txBox="1">
              <a:spLocks noChangeArrowheads="1"/>
            </p:cNvSpPr>
            <p:nvPr/>
          </p:nvSpPr>
          <p:spPr bwMode="auto">
            <a:xfrm>
              <a:off x="-48" y="1248"/>
              <a:ext cx="1680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FF0000"/>
                  </a:solidFill>
                  <a:latin typeface="Times New Roman" pitchFamily="18" charset="0"/>
                </a:rPr>
                <a:t>…it is necessary that at least once in your life you doubt, as far as possible, all things.</a:t>
              </a:r>
              <a:br>
                <a:rPr lang="en-US" altLang="en-US" sz="2000">
                  <a:solidFill>
                    <a:srgbClr val="FF0000"/>
                  </a:solidFill>
                  <a:latin typeface="Times New Roman" pitchFamily="18" charset="0"/>
                </a:rPr>
              </a:br>
              <a:endParaRPr lang="en-US" altLang="en-US" sz="200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96296E-6 L -0.65243 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2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98" grpId="0"/>
      <p:bldP spid="146499" grpId="0" animBg="1"/>
      <p:bldP spid="1465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Goals of Course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838200" y="1066800"/>
            <a:ext cx="3144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General Goals</a:t>
            </a:r>
          </a:p>
        </p:txBody>
      </p:sp>
      <p:grpSp>
        <p:nvGrpSpPr>
          <p:cNvPr id="17412" name="Group 4"/>
          <p:cNvGrpSpPr>
            <a:grpSpLocks noChangeAspect="1"/>
          </p:cNvGrpSpPr>
          <p:nvPr/>
        </p:nvGrpSpPr>
        <p:grpSpPr bwMode="auto">
          <a:xfrm>
            <a:off x="5640388" y="609600"/>
            <a:ext cx="3427412" cy="2822575"/>
            <a:chOff x="2859" y="1468"/>
            <a:chExt cx="2880" cy="2372"/>
          </a:xfrm>
        </p:grpSpPr>
        <p:pic>
          <p:nvPicPr>
            <p:cNvPr id="17419" name="Picture 5" descr="universit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3310"/>
            <a:stretch>
              <a:fillRect/>
            </a:stretch>
          </p:blipFill>
          <p:spPr bwMode="auto">
            <a:xfrm>
              <a:off x="3148" y="2097"/>
              <a:ext cx="246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0" name="Text Box 6"/>
            <p:cNvSpPr txBox="1">
              <a:spLocks noChangeAspect="1" noChangeArrowheads="1"/>
            </p:cNvSpPr>
            <p:nvPr/>
          </p:nvSpPr>
          <p:spPr bwMode="auto">
            <a:xfrm>
              <a:off x="2859" y="1468"/>
              <a:ext cx="2880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i="0">
                  <a:latin typeface="Times New Roman" pitchFamily="18" charset="0"/>
                </a:rPr>
                <a:t>Liberal Arts </a:t>
              </a:r>
              <a:br>
                <a:rPr lang="en-US" altLang="en-US" sz="2800" i="0">
                  <a:latin typeface="Times New Roman" pitchFamily="18" charset="0"/>
                </a:rPr>
              </a:br>
              <a:r>
                <a:rPr lang="en-US" altLang="en-US" sz="2800" i="0">
                  <a:latin typeface="Times New Roman" pitchFamily="18" charset="0"/>
                </a:rPr>
                <a:t>Education</a:t>
              </a:r>
            </a:p>
          </p:txBody>
        </p:sp>
      </p:grpSp>
      <p:sp>
        <p:nvSpPr>
          <p:cNvPr id="238600" name="Text Box 8"/>
          <p:cNvSpPr txBox="1">
            <a:spLocks noChangeArrowheads="1"/>
          </p:cNvSpPr>
          <p:nvPr/>
        </p:nvSpPr>
        <p:spPr bwMode="auto">
          <a:xfrm>
            <a:off x="847725" y="1666875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0">
                <a:latin typeface="Times New Roman" pitchFamily="18" charset="0"/>
              </a:rPr>
              <a:t>Independence of learning and thought</a:t>
            </a: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838200" y="3748088"/>
            <a:ext cx="3144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Specific Goals</a:t>
            </a:r>
          </a:p>
        </p:txBody>
      </p:sp>
      <p:sp>
        <p:nvSpPr>
          <p:cNvPr id="238602" name="Text Box 10"/>
          <p:cNvSpPr txBox="1">
            <a:spLocks noChangeArrowheads="1"/>
          </p:cNvSpPr>
          <p:nvPr/>
        </p:nvSpPr>
        <p:spPr bwMode="auto">
          <a:xfrm>
            <a:off x="838200" y="21336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0">
                <a:latin typeface="Times New Roman" pitchFamily="18" charset="0"/>
              </a:rPr>
              <a:t>Skepticism</a:t>
            </a:r>
          </a:p>
        </p:txBody>
      </p:sp>
      <p:sp>
        <p:nvSpPr>
          <p:cNvPr id="238603" name="Text Box 11"/>
          <p:cNvSpPr txBox="1">
            <a:spLocks noChangeArrowheads="1"/>
          </p:cNvSpPr>
          <p:nvPr/>
        </p:nvSpPr>
        <p:spPr bwMode="auto">
          <a:xfrm>
            <a:off x="838200" y="2657475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0">
                <a:latin typeface="Times New Roman" pitchFamily="18" charset="0"/>
              </a:rPr>
              <a:t>Flexibility</a:t>
            </a:r>
          </a:p>
        </p:txBody>
      </p:sp>
      <p:sp>
        <p:nvSpPr>
          <p:cNvPr id="238604" name="Text Box 12"/>
          <p:cNvSpPr txBox="1">
            <a:spLocks noChangeArrowheads="1"/>
          </p:cNvSpPr>
          <p:nvPr/>
        </p:nvSpPr>
        <p:spPr bwMode="auto">
          <a:xfrm>
            <a:off x="838200" y="4267200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0" dirty="0">
                <a:latin typeface="Times New Roman" pitchFamily="18" charset="0"/>
              </a:rPr>
              <a:t>The same (molecular biology)</a:t>
            </a:r>
          </a:p>
        </p:txBody>
      </p:sp>
      <p:sp>
        <p:nvSpPr>
          <p:cNvPr id="238605" name="Text Box 13"/>
          <p:cNvSpPr txBox="1">
            <a:spLocks noChangeArrowheads="1"/>
          </p:cNvSpPr>
          <p:nvPr/>
        </p:nvSpPr>
        <p:spPr bwMode="auto">
          <a:xfrm>
            <a:off x="5562600" y="3962400"/>
            <a:ext cx="3505200" cy="124460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</a:rPr>
              <a:t>Science is the belief in </a:t>
            </a:r>
            <a:br>
              <a:rPr lang="en-US" altLang="en-US" sz="2400">
                <a:latin typeface="Times New Roman" pitchFamily="18" charset="0"/>
              </a:rPr>
            </a:br>
            <a:r>
              <a:rPr lang="en-US" altLang="en-US" sz="2400">
                <a:latin typeface="Times New Roman" pitchFamily="18" charset="0"/>
              </a:rPr>
              <a:t>the ignorance of experts</a:t>
            </a:r>
            <a:br>
              <a:rPr lang="en-US" altLang="en-US" sz="2400">
                <a:latin typeface="Times New Roman" pitchFamily="18" charset="0"/>
              </a:rPr>
            </a:br>
            <a:r>
              <a:rPr lang="en-US" altLang="en-US" sz="2400" i="0">
                <a:latin typeface="Times New Roman" pitchFamily="18" charset="0"/>
              </a:rPr>
              <a:t>- Richard Feynman</a:t>
            </a:r>
            <a:endParaRPr lang="en-US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0" grpId="0"/>
      <p:bldP spid="17415" grpId="0"/>
      <p:bldP spid="238602" grpId="0"/>
      <p:bldP spid="238603" grpId="0"/>
      <p:bldP spid="238604" grpId="0"/>
      <p:bldP spid="2386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266946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0" cy="583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6477000" y="11430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152400"/>
            <a:ext cx="9144000" cy="524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366252" y="133964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334296" y="17231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300px-Lallement-bicycle-patent-186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t="11461" r="14780" b="57306"/>
          <a:stretch/>
        </p:blipFill>
        <p:spPr bwMode="auto">
          <a:xfrm>
            <a:off x="138113" y="776288"/>
            <a:ext cx="3445746" cy="2284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4" descr="preacher small-no-b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285875"/>
            <a:ext cx="6000750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Lecture?</a:t>
            </a:r>
            <a:endParaRPr lang="en-US" altLang="en-US" sz="4400" b="1" i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2756" r="11559" b="12184"/>
          <a:stretch/>
        </p:blipFill>
        <p:spPr bwMode="auto">
          <a:xfrm>
            <a:off x="250722" y="304800"/>
            <a:ext cx="2536723" cy="42788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4" descr="preacher small-no-b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285875"/>
            <a:ext cx="6000750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Lecture?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rot="1740000">
            <a:off x="4567238" y="2424113"/>
            <a:ext cx="609600" cy="14287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19860000" flipH="1">
            <a:off x="4568825" y="2424113"/>
            <a:ext cx="609600" cy="14287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9" name="AutoShape 25"/>
          <p:cNvSpPr>
            <a:spLocks noChangeArrowheads="1"/>
          </p:cNvSpPr>
          <p:nvPr/>
        </p:nvSpPr>
        <p:spPr bwMode="auto">
          <a:xfrm rot="-5400000">
            <a:off x="2114550" y="2495550"/>
            <a:ext cx="6858000" cy="18669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tx1">
                  <a:alpha val="24001"/>
                </a:schemeClr>
              </a:gs>
              <a:gs pos="100000">
                <a:srgbClr val="000024">
                  <a:alpha val="46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051" name="Picture 19" descr="DNA__dna_galaxy_card-p137076425400783022b26lp_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4800" r="17760" b="4800"/>
          <a:stretch>
            <a:fillRect/>
          </a:stretch>
        </p:blipFill>
        <p:spPr bwMode="auto">
          <a:xfrm>
            <a:off x="160338" y="609600"/>
            <a:ext cx="4441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2"/>
          <p:cNvSpPr txBox="1">
            <a:spLocks noChangeArrowheads="1"/>
          </p:cNvSpPr>
          <p:nvPr/>
        </p:nvSpPr>
        <p:spPr bwMode="auto">
          <a:xfrm>
            <a:off x="257175" y="228600"/>
            <a:ext cx="866775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000" b="1" i="0" dirty="0">
                <a:solidFill>
                  <a:schemeClr val="bg1"/>
                </a:solidFill>
                <a:latin typeface="Times New Roman" pitchFamily="18" charset="0"/>
              </a:rPr>
              <a:t>Molecular Biology through Discovery</a:t>
            </a:r>
            <a:br>
              <a:rPr lang="en-US" altLang="en-US" sz="4000" b="1" i="0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en-US" altLang="en-US" sz="2800" b="1" i="0" dirty="0" smtClean="0">
                <a:solidFill>
                  <a:schemeClr val="bg1"/>
                </a:solidFill>
                <a:latin typeface="Times New Roman" pitchFamily="18" charset="0"/>
              </a:rPr>
              <a:t>Tuesday</a:t>
            </a:r>
            <a:r>
              <a:rPr lang="en-US" altLang="en-US" sz="2800" b="1" i="0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en-US" sz="2800" b="1" i="0" dirty="0" smtClean="0">
                <a:solidFill>
                  <a:schemeClr val="bg1"/>
                </a:solidFill>
                <a:latin typeface="Times New Roman" pitchFamily="18" charset="0"/>
              </a:rPr>
              <a:t>17 January 2017</a:t>
            </a:r>
            <a:endParaRPr lang="en-US" altLang="en-US" sz="4000" b="1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2053" name="Picture 26" descr="protein__wyklad_04_structures__sm-no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295400"/>
            <a:ext cx="39401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3" descr="ex-confusio-ut-lumen-white-nob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027738"/>
            <a:ext cx="63246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44" descr="man-in-awe-dk-gray2-no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57600"/>
            <a:ext cx="12192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4495800" y="1219200"/>
            <a:ext cx="119063" cy="56388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691063" y="1295400"/>
            <a:ext cx="4452937" cy="541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1090663226_small-image_179_et_the_extraterrestrial_steven_spielberg_1982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48"/>
          <a:stretch>
            <a:fillRect/>
          </a:stretch>
        </p:blipFill>
        <p:spPr bwMode="auto">
          <a:xfrm>
            <a:off x="5176838" y="823913"/>
            <a:ext cx="3205162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 descr="beijing-bicycl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5500"/>
            <a:ext cx="4114800" cy="58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Mountai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2380" r="424"/>
          <a:stretch>
            <a:fillRect/>
          </a:stretch>
        </p:blipFill>
        <p:spPr bwMode="auto">
          <a:xfrm>
            <a:off x="5181600" y="3797300"/>
            <a:ext cx="3271838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438400" y="-23813"/>
            <a:ext cx="4038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Your role</a:t>
            </a:r>
            <a:endParaRPr lang="en-US" sz="4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bi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066800"/>
            <a:ext cx="30718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1079500"/>
            <a:ext cx="391953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438400" y="-23813"/>
            <a:ext cx="4038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 role</a:t>
            </a:r>
            <a:endParaRPr lang="en-US" sz="4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41615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56" y="51618"/>
            <a:ext cx="6686951" cy="6766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1170036" y="35519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155288" y="313894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1182324" y="272599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 flipH="1">
            <a:off x="7696200" y="152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113504" y="577645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41615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5800" y="2667000"/>
            <a:ext cx="857865" cy="838200"/>
          </a:xfrm>
          <a:prstGeom prst="ellipse">
            <a:avLst/>
          </a:prstGeom>
          <a:solidFill>
            <a:srgbClr val="00FF00">
              <a:alpha val="2980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3276600" y="3733800"/>
            <a:ext cx="3017520" cy="3108960"/>
            <a:chOff x="3276600" y="3733800"/>
            <a:chExt cx="3017520" cy="3108960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276600" y="3733800"/>
              <a:ext cx="3017520" cy="3108960"/>
            </a:xfrm>
            <a:prstGeom prst="ellipse">
              <a:avLst/>
            </a:prstGeom>
            <a:solidFill>
              <a:srgbClr val="00FF00">
                <a:alpha val="29803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en-US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" t="7096"/>
            <a:stretch/>
          </p:blipFill>
          <p:spPr bwMode="auto">
            <a:xfrm>
              <a:off x="3922677" y="4313904"/>
              <a:ext cx="1725366" cy="2107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685800" y="5402759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 smtClean="0"/>
              <a:t>No exam…</a:t>
            </a:r>
            <a:endParaRPr lang="en-US" sz="4400" b="1" i="0" dirty="0"/>
          </a:p>
        </p:txBody>
      </p:sp>
      <p:sp>
        <p:nvSpPr>
          <p:cNvPr id="12" name="TextBox 11"/>
          <p:cNvSpPr txBox="1"/>
          <p:nvPr/>
        </p:nvSpPr>
        <p:spPr>
          <a:xfrm>
            <a:off x="6324600" y="5402759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 smtClean="0"/>
              <a:t>No course</a:t>
            </a:r>
            <a:endParaRPr 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25928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295705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53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0"/>
            <a:ext cx="86677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0"/>
          <p:cNvSpPr txBox="1">
            <a:spLocks noChangeArrowheads="1"/>
          </p:cNvSpPr>
          <p:nvPr/>
        </p:nvSpPr>
        <p:spPr bwMode="auto">
          <a:xfrm>
            <a:off x="1828800" y="4431268"/>
            <a:ext cx="2209800" cy="36933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 smtClean="0"/>
              <a:t>Peer-reviewed</a:t>
            </a:r>
            <a:r>
              <a:rPr lang="en-US" sz="1800" i="0" dirty="0" smtClean="0"/>
              <a:t>.</a:t>
            </a:r>
            <a:endParaRPr lang="en-US" sz="1800" i="0" dirty="0"/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457200" y="5732621"/>
            <a:ext cx="5105400" cy="707886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/>
              <a:t>peer-reviewed papers found in reputable sources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9600" y="5117068"/>
            <a:ext cx="4876800" cy="36933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Tahoma" pitchFamily="34" charset="0"/>
                <a:cs typeface="Tahoma" pitchFamily="34" charset="0"/>
              </a:rPr>
              <a:t>Repeatable results. Peer reviewed.</a:t>
            </a:r>
            <a:endParaRPr lang="en-US" altLang="en-US" sz="2000" i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91200" y="4431268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1. </a:t>
            </a:r>
            <a:r>
              <a:rPr lang="en-US" sz="2400" b="1" i="0" dirty="0" smtClean="0"/>
              <a:t>Results </a:t>
            </a:r>
            <a:r>
              <a:rPr lang="en-US" sz="2400" i="0" dirty="0" smtClean="0"/>
              <a:t/>
            </a:r>
            <a:br>
              <a:rPr lang="en-US" sz="2400" i="0" dirty="0" smtClean="0"/>
            </a:br>
            <a:r>
              <a:rPr lang="en-US" sz="2400" i="0" dirty="0" smtClean="0"/>
              <a:t>    (not just assertions)</a:t>
            </a:r>
            <a:endParaRPr lang="en-US" sz="2400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5417403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2. </a:t>
            </a:r>
            <a:r>
              <a:rPr lang="en-US" sz="2400" b="1" i="0" dirty="0" smtClean="0"/>
              <a:t>Methods</a:t>
            </a:r>
            <a:endParaRPr lang="en-US" sz="2400" b="1" i="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343400" y="3320844"/>
            <a:ext cx="4191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570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3581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1138535"/>
            <a:ext cx="1143000" cy="369332"/>
          </a:xfrm>
          <a:prstGeom prst="rect">
            <a:avLst/>
          </a:prstGeom>
          <a:solidFill>
            <a:srgbClr val="FFDD9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686" y="1524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Results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Conclusions 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981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26670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90600" y="33528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40386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0600" y="47244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0600" y="5410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53000" y="1995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53000" y="2681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33675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40533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7391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3000" y="5424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6110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1N</a:t>
            </a:r>
            <a:endParaRPr lang="en-US" sz="2400" i="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2N</a:t>
            </a:r>
            <a:endParaRPr lang="en-US" sz="2400" i="0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3N</a:t>
            </a:r>
            <a:endParaRPr lang="en-US" sz="2400" i="0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4N</a:t>
            </a:r>
            <a:endParaRPr lang="en-US" sz="24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5N</a:t>
            </a:r>
            <a:endParaRPr lang="en-US" sz="2400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6N</a:t>
            </a:r>
            <a:endParaRPr lang="en-US" sz="24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81534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1S</a:t>
            </a:r>
            <a:endParaRPr lang="en-US" sz="24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81534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2S</a:t>
            </a:r>
            <a:endParaRPr lang="en-US" sz="24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81534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3S</a:t>
            </a:r>
            <a:endParaRPr lang="en-US" sz="24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534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4S</a:t>
            </a:r>
            <a:endParaRPr lang="en-US" sz="24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8153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5S</a:t>
            </a:r>
            <a:endParaRPr lang="en-US" sz="24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534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6S</a:t>
            </a:r>
            <a:endParaRPr lang="en-US" sz="2400" i="0" dirty="0"/>
          </a:p>
        </p:txBody>
      </p:sp>
      <p:sp>
        <p:nvSpPr>
          <p:cNvPr id="35" name="TextBox 34"/>
          <p:cNvSpPr txBox="1"/>
          <p:nvPr/>
        </p:nvSpPr>
        <p:spPr>
          <a:xfrm>
            <a:off x="8153400" y="6096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7S</a:t>
            </a:r>
            <a:endParaRPr lang="en-US" sz="2400" i="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95400" y="2376948"/>
            <a:ext cx="2344992" cy="186816"/>
            <a:chOff x="1295400" y="2376948"/>
            <a:chExt cx="2344992" cy="186816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5400" y="3062748"/>
            <a:ext cx="2344992" cy="186816"/>
            <a:chOff x="1295400" y="2376948"/>
            <a:chExt cx="2344992" cy="18681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95400" y="3748548"/>
            <a:ext cx="2344992" cy="186816"/>
            <a:chOff x="1295400" y="2376948"/>
            <a:chExt cx="2344992" cy="186816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95400" y="4434348"/>
            <a:ext cx="2344992" cy="186816"/>
            <a:chOff x="1295400" y="2376948"/>
            <a:chExt cx="2344992" cy="18681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95400" y="5120148"/>
            <a:ext cx="2344992" cy="186816"/>
            <a:chOff x="1295400" y="2376948"/>
            <a:chExt cx="2344992" cy="186816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5805948"/>
            <a:ext cx="2344992" cy="186816"/>
            <a:chOff x="1295400" y="2376948"/>
            <a:chExt cx="2344992" cy="186816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21712" y="2376948"/>
            <a:ext cx="2344992" cy="186816"/>
            <a:chOff x="1295400" y="2376948"/>
            <a:chExt cx="2344992" cy="186816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21712" y="3062748"/>
            <a:ext cx="2344992" cy="186816"/>
            <a:chOff x="1295400" y="2376948"/>
            <a:chExt cx="2344992" cy="18681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1712" y="3748548"/>
            <a:ext cx="2344992" cy="186816"/>
            <a:chOff x="1295400" y="2376948"/>
            <a:chExt cx="2344992" cy="186816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21712" y="4434348"/>
            <a:ext cx="2344992" cy="186816"/>
            <a:chOff x="1295400" y="2376948"/>
            <a:chExt cx="2344992" cy="186816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21712" y="5120148"/>
            <a:ext cx="2344992" cy="186816"/>
            <a:chOff x="1295400" y="2376948"/>
            <a:chExt cx="2344992" cy="186816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321712" y="5805948"/>
            <a:ext cx="2344992" cy="186816"/>
            <a:chOff x="1295400" y="2376948"/>
            <a:chExt cx="2344992" cy="186816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1138535"/>
            <a:ext cx="1143000" cy="369332"/>
          </a:xfrm>
          <a:prstGeom prst="rect">
            <a:avLst/>
          </a:prstGeom>
          <a:solidFill>
            <a:srgbClr val="FFDD9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981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26670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90600" y="33528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40386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0600" y="47244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90600" y="5410200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53000" y="1995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953000" y="2681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33675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40533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7391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953000" y="54249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6110748"/>
            <a:ext cx="3048000" cy="4572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1N</a:t>
            </a:r>
            <a:endParaRPr lang="en-US" sz="2400" i="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2N</a:t>
            </a:r>
            <a:endParaRPr lang="en-US" sz="2400" i="0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3N</a:t>
            </a:r>
            <a:endParaRPr lang="en-US" sz="2400" i="0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4N</a:t>
            </a:r>
            <a:endParaRPr lang="en-US" sz="2400" i="0" dirty="0"/>
          </a:p>
        </p:txBody>
      </p:sp>
      <p:sp>
        <p:nvSpPr>
          <p:cNvPr id="26" name="TextBox 25"/>
          <p:cNvSpPr txBox="1"/>
          <p:nvPr/>
        </p:nvSpPr>
        <p:spPr>
          <a:xfrm>
            <a:off x="2286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5N</a:t>
            </a:r>
            <a:endParaRPr lang="en-US" sz="2400" i="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6N</a:t>
            </a:r>
            <a:endParaRPr lang="en-US" sz="2400" i="0" dirty="0"/>
          </a:p>
        </p:txBody>
      </p:sp>
      <p:sp>
        <p:nvSpPr>
          <p:cNvPr id="29" name="TextBox 28"/>
          <p:cNvSpPr txBox="1"/>
          <p:nvPr/>
        </p:nvSpPr>
        <p:spPr>
          <a:xfrm>
            <a:off x="8153400" y="1981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1S</a:t>
            </a:r>
            <a:endParaRPr lang="en-US" sz="2400" i="0" dirty="0"/>
          </a:p>
        </p:txBody>
      </p:sp>
      <p:sp>
        <p:nvSpPr>
          <p:cNvPr id="30" name="TextBox 29"/>
          <p:cNvSpPr txBox="1"/>
          <p:nvPr/>
        </p:nvSpPr>
        <p:spPr>
          <a:xfrm>
            <a:off x="8153400" y="2667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2S</a:t>
            </a:r>
            <a:endParaRPr lang="en-US" sz="2400" i="0" dirty="0"/>
          </a:p>
        </p:txBody>
      </p:sp>
      <p:sp>
        <p:nvSpPr>
          <p:cNvPr id="31" name="TextBox 30"/>
          <p:cNvSpPr txBox="1"/>
          <p:nvPr/>
        </p:nvSpPr>
        <p:spPr>
          <a:xfrm>
            <a:off x="8153400" y="33528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3S</a:t>
            </a:r>
            <a:endParaRPr lang="en-US" sz="2400" i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53400" y="4038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4S</a:t>
            </a:r>
            <a:endParaRPr lang="en-US" sz="2400" i="0" dirty="0"/>
          </a:p>
        </p:txBody>
      </p:sp>
      <p:sp>
        <p:nvSpPr>
          <p:cNvPr id="33" name="TextBox 32"/>
          <p:cNvSpPr txBox="1"/>
          <p:nvPr/>
        </p:nvSpPr>
        <p:spPr>
          <a:xfrm>
            <a:off x="8153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5S</a:t>
            </a:r>
            <a:endParaRPr lang="en-US" sz="2400" i="0" dirty="0"/>
          </a:p>
        </p:txBody>
      </p:sp>
      <p:sp>
        <p:nvSpPr>
          <p:cNvPr id="34" name="TextBox 33"/>
          <p:cNvSpPr txBox="1"/>
          <p:nvPr/>
        </p:nvSpPr>
        <p:spPr>
          <a:xfrm>
            <a:off x="8153400" y="54102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6S</a:t>
            </a:r>
            <a:endParaRPr lang="en-US" sz="2400" i="0" dirty="0"/>
          </a:p>
        </p:txBody>
      </p:sp>
      <p:sp>
        <p:nvSpPr>
          <p:cNvPr id="35" name="TextBox 34"/>
          <p:cNvSpPr txBox="1"/>
          <p:nvPr/>
        </p:nvSpPr>
        <p:spPr>
          <a:xfrm>
            <a:off x="8153400" y="6096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smtClean="0"/>
              <a:t>7S</a:t>
            </a:r>
            <a:endParaRPr lang="en-US" sz="2400" i="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95400" y="2553924"/>
            <a:ext cx="2344992" cy="186816"/>
            <a:chOff x="1295400" y="2376948"/>
            <a:chExt cx="2344992" cy="186816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5400" y="3062748"/>
            <a:ext cx="2344992" cy="186816"/>
            <a:chOff x="1295400" y="2376948"/>
            <a:chExt cx="2344992" cy="18681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95400" y="3940272"/>
            <a:ext cx="2344992" cy="186816"/>
            <a:chOff x="1295400" y="2376948"/>
            <a:chExt cx="2344992" cy="186816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95400" y="4434348"/>
            <a:ext cx="2344992" cy="186816"/>
            <a:chOff x="1295400" y="2376948"/>
            <a:chExt cx="2344992" cy="186816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95400" y="5311872"/>
            <a:ext cx="2344992" cy="186816"/>
            <a:chOff x="1295400" y="2376948"/>
            <a:chExt cx="2344992" cy="186816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5805948"/>
            <a:ext cx="2344992" cy="186816"/>
            <a:chOff x="1295400" y="2376948"/>
            <a:chExt cx="2344992" cy="186816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21712" y="2553924"/>
            <a:ext cx="2344992" cy="186816"/>
            <a:chOff x="1295400" y="2376948"/>
            <a:chExt cx="2344992" cy="186816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21712" y="3062748"/>
            <a:ext cx="2344992" cy="186816"/>
            <a:chOff x="1295400" y="2376948"/>
            <a:chExt cx="2344992" cy="18681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1712" y="3940272"/>
            <a:ext cx="2344992" cy="186816"/>
            <a:chOff x="1295400" y="2376948"/>
            <a:chExt cx="2344992" cy="186816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21712" y="4434348"/>
            <a:ext cx="2344992" cy="186816"/>
            <a:chOff x="1295400" y="2376948"/>
            <a:chExt cx="2344992" cy="186816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21712" y="5311872"/>
            <a:ext cx="2344992" cy="186816"/>
            <a:chOff x="1295400" y="2376948"/>
            <a:chExt cx="2344992" cy="186816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321712" y="5805948"/>
            <a:ext cx="2344992" cy="186816"/>
            <a:chOff x="1295400" y="2376948"/>
            <a:chExt cx="2344992" cy="186816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1295400" y="238088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 bwMode="auto">
            <a:xfrm>
              <a:off x="2026920" y="237940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 bwMode="auto">
            <a:xfrm>
              <a:off x="2725992" y="2378424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3457512" y="2376948"/>
              <a:ext cx="182880" cy="18288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99" name="Oval 98"/>
          <p:cNvSpPr/>
          <p:nvPr/>
        </p:nvSpPr>
        <p:spPr bwMode="auto">
          <a:xfrm>
            <a:off x="1143000" y="232778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143000" y="374854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143000" y="511032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2576052" y="233270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2576052" y="375346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2576052" y="511524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5152104" y="233762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5152104" y="375838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5152104" y="512016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6594984" y="2342544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594984" y="3763308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6594984" y="5125080"/>
            <a:ext cx="1219200" cy="1128252"/>
          </a:xfrm>
          <a:prstGeom prst="ellipse">
            <a:avLst/>
          </a:prstGeom>
          <a:solidFill>
            <a:srgbClr val="FF0000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54392" y="2576538"/>
            <a:ext cx="6272988" cy="3374193"/>
            <a:chOff x="1354392" y="2576538"/>
            <a:chExt cx="6272988" cy="3374193"/>
          </a:xfrm>
        </p:grpSpPr>
        <p:sp>
          <p:nvSpPr>
            <p:cNvPr id="4" name="TextBox 3"/>
            <p:cNvSpPr txBox="1"/>
            <p:nvPr/>
          </p:nvSpPr>
          <p:spPr>
            <a:xfrm>
              <a:off x="6796548" y="5354919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12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97912" y="5334000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11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92364" y="5342577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10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4392" y="5365956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813756" y="3976188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415120" y="3955269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7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09572" y="3963846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371600" y="398722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816216" y="2597457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417580" y="2576538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3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812032" y="2585115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374060" y="2608494"/>
              <a:ext cx="811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i="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1686" y="1524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Results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Conclusions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065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0" cy="583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1"/>
          <p:cNvSpPr>
            <a:spLocks noChangeArrowheads="1"/>
          </p:cNvSpPr>
          <p:nvPr/>
        </p:nvSpPr>
        <p:spPr bwMode="auto">
          <a:xfrm>
            <a:off x="0" y="4372896"/>
            <a:ext cx="9144000" cy="1467674"/>
          </a:xfrm>
          <a:prstGeom prst="rect">
            <a:avLst/>
          </a:prstGeom>
          <a:solidFill>
            <a:srgbClr val="FF0000">
              <a:alpha val="24706"/>
            </a:srgbClr>
          </a:solidFill>
          <a:ln>
            <a:noFill/>
          </a:ln>
        </p:spPr>
        <p:txBody>
          <a:bodyPr/>
          <a:lstStyle/>
          <a:p>
            <a:endParaRPr lang="en-US" altLang="en-US">
              <a:solidFill>
                <a:srgbClr val="00FF00"/>
              </a:solidFill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700548" y="11430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61686" y="1524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Results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Conclusions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880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reacher small-no-b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1847058" cy="14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4754880" y="1602660"/>
            <a:ext cx="30175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09" y="2133600"/>
            <a:ext cx="5119991" cy="2615647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583149" y="3689556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2352675" y="-9525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 i="0">
                <a:latin typeface="Times New Roman" pitchFamily="18" charset="0"/>
              </a:rPr>
              <a:t>Notes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4" y="729029"/>
            <a:ext cx="8259096" cy="61243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2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2352675" y="-9525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 i="0">
                <a:latin typeface="Times New Roman" pitchFamily="18" charset="0"/>
              </a:rPr>
              <a:t>Notes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5" y="738188"/>
            <a:ext cx="8478419" cy="5434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6069" name="Rectangle 5"/>
          <p:cNvSpPr>
            <a:spLocks noChangeArrowheads="1"/>
          </p:cNvSpPr>
          <p:nvPr/>
        </p:nvSpPr>
        <p:spPr bwMode="auto">
          <a:xfrm>
            <a:off x="410496" y="5729748"/>
            <a:ext cx="4953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4387644" y="2681475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Picture 4" descr="preacher small-no-b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1847058" cy="14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4358148" y="36281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4328652" y="4309269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007808" y="4603956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1034844" y="362564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1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134" name="Line 6"/>
          <p:cNvSpPr>
            <a:spLocks noChangeShapeType="1"/>
          </p:cNvSpPr>
          <p:nvPr/>
        </p:nvSpPr>
        <p:spPr bwMode="auto">
          <a:xfrm>
            <a:off x="3876372" y="793956"/>
            <a:ext cx="5032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657600" y="914400"/>
            <a:ext cx="518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 i="0" dirty="0">
                <a:solidFill>
                  <a:srgbClr val="CC0000"/>
                </a:solidFill>
                <a:latin typeface="Times New Roman" pitchFamily="18" charset="0"/>
              </a:rPr>
              <a:t>Please by </a:t>
            </a:r>
            <a:r>
              <a:rPr lang="en-US" altLang="en-US" sz="2800" b="1" i="0" u="sng" dirty="0" smtClean="0">
                <a:solidFill>
                  <a:srgbClr val="CC0000"/>
                </a:solidFill>
                <a:latin typeface="Times New Roman" pitchFamily="18" charset="0"/>
              </a:rPr>
              <a:t>6 </a:t>
            </a:r>
            <a:r>
              <a:rPr lang="en-US" altLang="en-US" sz="2800" b="1" i="0" u="sng" dirty="0">
                <a:solidFill>
                  <a:srgbClr val="CC0000"/>
                </a:solidFill>
                <a:latin typeface="Times New Roman" pitchFamily="18" charset="0"/>
              </a:rPr>
              <a:t>AM</a:t>
            </a:r>
            <a:r>
              <a:rPr lang="en-US" altLang="en-US" sz="2800" b="1" i="0" dirty="0">
                <a:solidFill>
                  <a:srgbClr val="CC0000"/>
                </a:solidFill>
                <a:latin typeface="Times New Roman" pitchFamily="18" charset="0"/>
              </a:rPr>
              <a:t> the day of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4" y="1295400"/>
            <a:ext cx="2286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1609725"/>
            <a:ext cx="1971675" cy="1971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385255" y="1433513"/>
            <a:ext cx="7310946" cy="19954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9600" y="3401961"/>
            <a:ext cx="4800600" cy="13224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4" grpId="0" animBg="1"/>
      <p:bldP spid="176135" grpId="0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62000" y="1828800"/>
            <a:ext cx="685800" cy="3505200"/>
          </a:xfrm>
          <a:prstGeom prst="ellipse">
            <a:avLst/>
          </a:prstGeom>
          <a:solidFill>
            <a:srgbClr val="00FF00">
              <a:alpha val="2980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467600" y="3429000"/>
            <a:ext cx="990600" cy="1981200"/>
          </a:xfrm>
          <a:prstGeom prst="ellipse">
            <a:avLst/>
          </a:prstGeom>
          <a:solidFill>
            <a:srgbClr val="00FF00">
              <a:alpha val="29803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5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0" cy="583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3733800" y="17526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4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381000" y="16002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81000" y="82345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10496" y="30480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4343400" y="2895600"/>
            <a:ext cx="3105150" cy="3371850"/>
            <a:chOff x="2220" y="1764"/>
            <a:chExt cx="1956" cy="21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" y="1764"/>
              <a:ext cx="1956" cy="2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958" y="2988"/>
              <a:ext cx="144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86400" y="4741863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0"/>
              <a:t>cyano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486400" y="4999038"/>
            <a:ext cx="152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0"/>
              <a:t>phyco</a:t>
            </a:r>
          </a:p>
        </p:txBody>
      </p:sp>
    </p:spTree>
    <p:extLst>
      <p:ext uri="{BB962C8B-B14F-4D97-AF65-F5344CB8AC3E}">
        <p14:creationId xmlns:p14="http://schemas.microsoft.com/office/powerpoint/2010/main" val="123223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4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2379405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06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95800" y="3200400"/>
            <a:ext cx="2667000" cy="124358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" name="Right Arrow 7"/>
          <p:cNvSpPr/>
          <p:nvPr/>
        </p:nvSpPr>
        <p:spPr bwMode="auto">
          <a:xfrm>
            <a:off x="2971800" y="4495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78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0" cy="583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6477000" y="11430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8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2"/>
            <a:ext cx="9144000" cy="40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381000" y="176980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565"/>
            <a:ext cx="9144000" cy="51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0" y="1676400"/>
            <a:ext cx="8991600" cy="5105400"/>
          </a:xfrm>
          <a:prstGeom prst="rect">
            <a:avLst/>
          </a:prstGeom>
          <a:solidFill>
            <a:srgbClr val="FFDDBB">
              <a:alpha val="79216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19200" y="2705100"/>
            <a:ext cx="5286375" cy="3314700"/>
            <a:chOff x="1008" y="1728"/>
            <a:chExt cx="3330" cy="2088"/>
          </a:xfrm>
        </p:grpSpPr>
        <p:pic>
          <p:nvPicPr>
            <p:cNvPr id="48134" name="Picture 6" descr="lungfish-evolution-124747041_d474900bae_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99"/>
            <a:stretch>
              <a:fillRect/>
            </a:stretch>
          </p:blipFill>
          <p:spPr bwMode="auto">
            <a:xfrm>
              <a:off x="2118" y="1728"/>
              <a:ext cx="2220" cy="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1008" y="1800"/>
              <a:ext cx="1344" cy="1200"/>
              <a:chOff x="1008" y="1800"/>
              <a:chExt cx="1344" cy="1200"/>
            </a:xfrm>
          </p:grpSpPr>
          <p:sp>
            <p:nvSpPr>
              <p:cNvPr id="48136" name="AutoShape 8"/>
              <p:cNvSpPr>
                <a:spLocks noChangeArrowheads="1"/>
              </p:cNvSpPr>
              <p:nvPr/>
            </p:nvSpPr>
            <p:spPr bwMode="auto">
              <a:xfrm>
                <a:off x="1008" y="1800"/>
                <a:ext cx="1344" cy="1200"/>
              </a:xfrm>
              <a:prstGeom prst="cloudCallout">
                <a:avLst>
                  <a:gd name="adj1" fmla="val 109005"/>
                  <a:gd name="adj2" fmla="val 49083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altLang="en-US" sz="2400" i="0"/>
              </a:p>
            </p:txBody>
          </p:sp>
          <p:pic>
            <p:nvPicPr>
              <p:cNvPr id="48137" name="Picture 9" descr="cartoon-happy-fish-on-stilts-evolution-nob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0" y="2040"/>
                <a:ext cx="636" cy="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90600" y="1684338"/>
            <a:ext cx="7086600" cy="8302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>
                <a:latin typeface="Times New Roman" pitchFamily="18" charset="0"/>
              </a:rPr>
              <a:t>The feedback was the most important part of the class</a:t>
            </a:r>
            <a:br>
              <a:rPr lang="en-US" altLang="en-US" sz="2400">
                <a:latin typeface="Times New Roman" pitchFamily="18" charset="0"/>
              </a:rPr>
            </a:br>
            <a:r>
              <a:rPr lang="en-US" altLang="en-US" sz="2400" i="0">
                <a:latin typeface="Times New Roman" pitchFamily="18" charset="0"/>
              </a:rPr>
              <a:t>- Respondent, Fall 2013</a:t>
            </a:r>
            <a:r>
              <a:rPr lang="en-US" altLang="en-US" sz="240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565"/>
            <a:ext cx="9144000" cy="51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0" y="1676400"/>
            <a:ext cx="8991600" cy="5105400"/>
          </a:xfrm>
          <a:prstGeom prst="rect">
            <a:avLst/>
          </a:prstGeom>
          <a:solidFill>
            <a:srgbClr val="FFDDBB">
              <a:alpha val="79216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16267" r="18571" b="9322"/>
          <a:stretch>
            <a:fillRect/>
          </a:stretch>
        </p:blipFill>
        <p:spPr bwMode="auto">
          <a:xfrm>
            <a:off x="1884363" y="1925638"/>
            <a:ext cx="5334000" cy="4819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86000" y="1538288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 i="0" dirty="0">
                <a:solidFill>
                  <a:srgbClr val="FF0000"/>
                </a:solidFill>
                <a:latin typeface="Times New Roman" pitchFamily="18" charset="0"/>
              </a:rPr>
              <a:t>Feedback from an exam</a:t>
            </a:r>
          </a:p>
        </p:txBody>
      </p:sp>
    </p:spTree>
    <p:extLst>
      <p:ext uri="{BB962C8B-B14F-4D97-AF65-F5344CB8AC3E}">
        <p14:creationId xmlns:p14="http://schemas.microsoft.com/office/powerpoint/2010/main" val="29741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565"/>
            <a:ext cx="9144000" cy="51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0" y="2357280"/>
            <a:ext cx="8991600" cy="4495800"/>
          </a:xfrm>
          <a:prstGeom prst="rect">
            <a:avLst/>
          </a:prstGeom>
          <a:solidFill>
            <a:srgbClr val="FFDDBB">
              <a:alpha val="79216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762000"/>
            <a:ext cx="8991600" cy="914400"/>
          </a:xfrm>
          <a:prstGeom prst="rect">
            <a:avLst/>
          </a:prstGeom>
          <a:solidFill>
            <a:srgbClr val="FFDDBB">
              <a:alpha val="79216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alt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029200" y="2209800"/>
            <a:ext cx="3581400" cy="2286000"/>
            <a:chOff x="816" y="2496"/>
            <a:chExt cx="2256" cy="1440"/>
          </a:xfrm>
        </p:grpSpPr>
        <p:sp>
          <p:nvSpPr>
            <p:cNvPr id="50182" name="AutoShape 11" descr="White marble"/>
            <p:cNvSpPr>
              <a:spLocks noChangeArrowheads="1"/>
            </p:cNvSpPr>
            <p:nvPr/>
          </p:nvSpPr>
          <p:spPr bwMode="auto">
            <a:xfrm>
              <a:off x="816" y="2496"/>
              <a:ext cx="2256" cy="1440"/>
            </a:xfrm>
            <a:prstGeom prst="cloudCallout">
              <a:avLst>
                <a:gd name="adj1" fmla="val -19194"/>
                <a:gd name="adj2" fmla="val 9236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altLang="en-US" i="0">
                <a:latin typeface="Arial" charset="0"/>
              </a:endParaRPr>
            </a:p>
          </p:txBody>
        </p:sp>
        <p:pic>
          <p:nvPicPr>
            <p:cNvPr id="50183" name="Picture 12" descr="universit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3310"/>
            <a:stretch>
              <a:fillRect/>
            </a:stretch>
          </p:blipFill>
          <p:spPr bwMode="auto">
            <a:xfrm>
              <a:off x="1248" y="2496"/>
              <a:ext cx="139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83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66688"/>
            <a:ext cx="813435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Line 5"/>
          <p:cNvSpPr>
            <a:spLocks noChangeShapeType="1"/>
          </p:cNvSpPr>
          <p:nvPr/>
        </p:nvSpPr>
        <p:spPr bwMode="auto">
          <a:xfrm>
            <a:off x="914400" y="4953000"/>
            <a:ext cx="7239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7162800" y="4686300"/>
            <a:ext cx="1066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901700" y="6205538"/>
            <a:ext cx="40592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Line 8"/>
          <p:cNvSpPr>
            <a:spLocks noChangeShapeType="1"/>
          </p:cNvSpPr>
          <p:nvPr/>
        </p:nvSpPr>
        <p:spPr bwMode="auto">
          <a:xfrm>
            <a:off x="6019800" y="5972175"/>
            <a:ext cx="2203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3" name="Line 9"/>
          <p:cNvSpPr>
            <a:spLocks noChangeShapeType="1"/>
          </p:cNvSpPr>
          <p:nvPr/>
        </p:nvSpPr>
        <p:spPr bwMode="auto">
          <a:xfrm>
            <a:off x="3609975" y="4695825"/>
            <a:ext cx="5032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08" name="Group 10"/>
          <p:cNvGrpSpPr>
            <a:grpSpLocks/>
          </p:cNvGrpSpPr>
          <p:nvPr/>
        </p:nvGrpSpPr>
        <p:grpSpPr bwMode="auto">
          <a:xfrm>
            <a:off x="5029200" y="2209800"/>
            <a:ext cx="3581400" cy="2286000"/>
            <a:chOff x="816" y="2496"/>
            <a:chExt cx="2256" cy="1440"/>
          </a:xfrm>
        </p:grpSpPr>
        <p:sp>
          <p:nvSpPr>
            <p:cNvPr id="51209" name="AutoShape 11" descr="White marble"/>
            <p:cNvSpPr>
              <a:spLocks noChangeArrowheads="1"/>
            </p:cNvSpPr>
            <p:nvPr/>
          </p:nvSpPr>
          <p:spPr bwMode="auto">
            <a:xfrm>
              <a:off x="816" y="2496"/>
              <a:ext cx="2256" cy="1440"/>
            </a:xfrm>
            <a:prstGeom prst="cloudCallout">
              <a:avLst>
                <a:gd name="adj1" fmla="val -19194"/>
                <a:gd name="adj2" fmla="val 9236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altLang="en-US" i="0">
                <a:latin typeface="Arial" charset="0"/>
              </a:endParaRPr>
            </a:p>
          </p:txBody>
        </p:sp>
        <p:pic>
          <p:nvPicPr>
            <p:cNvPr id="51210" name="Picture 12" descr="universit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3310"/>
            <a:stretch>
              <a:fillRect/>
            </a:stretch>
          </p:blipFill>
          <p:spPr bwMode="auto">
            <a:xfrm>
              <a:off x="1248" y="2496"/>
              <a:ext cx="139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5" descr="hoops-jump-through-firey-hoo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843213"/>
            <a:ext cx="23241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304800" y="60325"/>
            <a:ext cx="1600200" cy="5807075"/>
            <a:chOff x="912" y="-104"/>
            <a:chExt cx="1008" cy="3658"/>
          </a:xfrm>
        </p:grpSpPr>
        <p:pic>
          <p:nvPicPr>
            <p:cNvPr id="13" name="Picture 17" descr="diplom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3"/>
            <a:stretch>
              <a:fillRect/>
            </a:stretch>
          </p:blipFill>
          <p:spPr bwMode="auto">
            <a:xfrm>
              <a:off x="912" y="2928"/>
              <a:ext cx="1008" cy="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960" y="-104"/>
              <a:ext cx="907" cy="3320"/>
              <a:chOff x="960" y="-104"/>
              <a:chExt cx="907" cy="3320"/>
            </a:xfrm>
          </p:grpSpPr>
          <p:pic>
            <p:nvPicPr>
              <p:cNvPr id="15" name="Picture 19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672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0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" y="-104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88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22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316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3505200" y="2720975"/>
            <a:ext cx="145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 smtClean="0">
                <a:solidFill>
                  <a:srgbClr val="FF0000"/>
                </a:solidFill>
              </a:rPr>
              <a:t>P/F</a:t>
            </a:r>
            <a:endParaRPr lang="en-US" sz="4800" b="1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nimBg="1"/>
      <p:bldP spid="77830" grpId="0" animBg="1"/>
      <p:bldP spid="77831" grpId="0" animBg="1"/>
      <p:bldP spid="77832" grpId="0" animBg="1"/>
      <p:bldP spid="77833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0600"/>
            <a:ext cx="809625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230" name="Straight Connector 12"/>
          <p:cNvCxnSpPr>
            <a:cxnSpLocks noChangeShapeType="1"/>
          </p:cNvCxnSpPr>
          <p:nvPr/>
        </p:nvCxnSpPr>
        <p:spPr bwMode="auto">
          <a:xfrm>
            <a:off x="1890252" y="2667000"/>
            <a:ext cx="219456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ight Arrow 10"/>
          <p:cNvSpPr/>
          <p:nvPr/>
        </p:nvSpPr>
        <p:spPr bwMode="auto">
          <a:xfrm>
            <a:off x="518652" y="28194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506364" y="3704304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" b="86358"/>
          <a:stretch/>
        </p:blipFill>
        <p:spPr bwMode="auto">
          <a:xfrm>
            <a:off x="0" y="74566"/>
            <a:ext cx="8952271" cy="70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68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5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>
                <a:latin typeface="Times New Roman" pitchFamily="18" charset="0"/>
              </a:rPr>
              <a:t>Grades for BNFO </a:t>
            </a:r>
            <a:r>
              <a:rPr lang="en-US" altLang="en-US" sz="4400" b="1" i="0" dirty="0" smtClean="0">
                <a:latin typeface="Times New Roman" pitchFamily="18" charset="0"/>
              </a:rPr>
              <a:t>300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57200" y="1384012"/>
            <a:ext cx="5339138" cy="4943048"/>
            <a:chOff x="-457200" y="1384012"/>
            <a:chExt cx="5339138" cy="4943048"/>
          </a:xfrm>
        </p:grpSpPr>
        <p:grpSp>
          <p:nvGrpSpPr>
            <p:cNvPr id="2" name="Group 1"/>
            <p:cNvGrpSpPr/>
            <p:nvPr/>
          </p:nvGrpSpPr>
          <p:grpSpPr>
            <a:xfrm>
              <a:off x="-457200" y="1876492"/>
              <a:ext cx="5339138" cy="4450568"/>
              <a:chOff x="1823662" y="1447800"/>
              <a:chExt cx="5339138" cy="4450568"/>
            </a:xfrm>
          </p:grpSpPr>
          <p:graphicFrame>
            <p:nvGraphicFramePr>
              <p:cNvPr id="9" name="Char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0051955"/>
                  </p:ext>
                </p:extLst>
              </p:nvPr>
            </p:nvGraphicFramePr>
            <p:xfrm>
              <a:off x="1823662" y="1447800"/>
              <a:ext cx="5339138" cy="4450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3251" name="TextBox 3"/>
              <p:cNvSpPr txBox="1">
                <a:spLocks noChangeArrowheads="1"/>
              </p:cNvSpPr>
              <p:nvPr/>
            </p:nvSpPr>
            <p:spPr bwMode="auto">
              <a:xfrm>
                <a:off x="5331431" y="3055938"/>
                <a:ext cx="609600" cy="768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4400" b="1" i="0"/>
                  <a:t>P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816831" y="3824288"/>
                <a:ext cx="1219200" cy="7699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4400" b="1" i="0" dirty="0" err="1">
                    <a:latin typeface="+mn-lt"/>
                  </a:rPr>
                  <a:t>Inc</a:t>
                </a:r>
                <a:endParaRPr lang="en-US" sz="4400" b="1" i="0" dirty="0">
                  <a:latin typeface="+mn-lt"/>
                </a:endParaRPr>
              </a:p>
            </p:txBody>
          </p:sp>
          <p:sp>
            <p:nvSpPr>
              <p:cNvPr id="53253" name="TextBox 5"/>
              <p:cNvSpPr txBox="1">
                <a:spLocks noChangeArrowheads="1"/>
              </p:cNvSpPr>
              <p:nvPr/>
            </p:nvSpPr>
            <p:spPr bwMode="auto">
              <a:xfrm>
                <a:off x="2816831" y="2438400"/>
                <a:ext cx="609600" cy="769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4400" b="1" i="0" dirty="0"/>
                  <a:t>F</a:t>
                </a:r>
              </a:p>
            </p:txBody>
          </p:sp>
          <p:sp>
            <p:nvSpPr>
              <p:cNvPr id="53254" name="TextBox 6"/>
              <p:cNvSpPr txBox="1">
                <a:spLocks noChangeArrowheads="1"/>
              </p:cNvSpPr>
              <p:nvPr/>
            </p:nvSpPr>
            <p:spPr bwMode="auto">
              <a:xfrm>
                <a:off x="3731231" y="1828800"/>
                <a:ext cx="609600" cy="769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4400" b="1" i="0" dirty="0"/>
                  <a:t>W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715296" y="1384012"/>
              <a:ext cx="3045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0" dirty="0" smtClean="0"/>
                <a:t>2 years ago</a:t>
              </a:r>
              <a:endParaRPr lang="en-US" sz="3200" i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19600" y="1396425"/>
            <a:ext cx="4967287" cy="5080575"/>
            <a:chOff x="4419600" y="1396425"/>
            <a:chExt cx="4967287" cy="5080575"/>
          </a:xfrm>
        </p:grpSpPr>
        <p:graphicFrame>
          <p:nvGraphicFramePr>
            <p:cNvPr id="10" name="Char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15603518"/>
                </p:ext>
              </p:extLst>
            </p:nvPr>
          </p:nvGraphicFramePr>
          <p:xfrm>
            <a:off x="4419600" y="1981200"/>
            <a:ext cx="4967287" cy="4495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3"/>
            <p:cNvSpPr txBox="1">
              <a:spLocks noChangeArrowheads="1"/>
            </p:cNvSpPr>
            <p:nvPr/>
          </p:nvSpPr>
          <p:spPr bwMode="auto">
            <a:xfrm>
              <a:off x="7620000" y="3360738"/>
              <a:ext cx="609600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4400" b="1" i="0" dirty="0"/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4411663"/>
              <a:ext cx="1219200" cy="7699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4400" b="1" i="0" dirty="0" err="1">
                  <a:latin typeface="+mn-lt"/>
                </a:rPr>
                <a:t>Inc</a:t>
              </a:r>
              <a:endParaRPr lang="en-US" sz="4400" b="1" i="0" dirty="0">
                <a:latin typeface="+mn-lt"/>
              </a:endParaRPr>
            </a:p>
          </p:txBody>
        </p:sp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>
              <a:off x="5867400" y="2209800"/>
              <a:ext cx="609600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4400" b="1" i="0" dirty="0"/>
                <a:t>F</a:t>
              </a:r>
            </a:p>
          </p:txBody>
        </p: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>
              <a:off x="6324600" y="2133600"/>
              <a:ext cx="609600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4400" b="1" i="0" dirty="0"/>
                <a:t>W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2769" y="1396425"/>
              <a:ext cx="3045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0" dirty="0" smtClean="0"/>
                <a:t>1 year ago</a:t>
              </a:r>
              <a:endParaRPr lang="en-US" sz="3200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893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326185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74" y="55242"/>
            <a:ext cx="9144000" cy="51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8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676900" cy="54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1015425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1. What am I supposed to say?</a:t>
            </a:r>
            <a:endParaRPr lang="en-US" sz="3200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3662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1015425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1. What am I supposed to say?</a:t>
            </a:r>
            <a:endParaRPr lang="en-US" sz="3200" i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31"/>
          <a:stretch/>
        </p:blipFill>
        <p:spPr bwMode="auto">
          <a:xfrm>
            <a:off x="1371600" y="1752600"/>
            <a:ext cx="6362700" cy="725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6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1015425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1. What am I supposed to say?</a:t>
            </a:r>
            <a:endParaRPr lang="en-US" sz="3200" i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6362700" cy="487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113" y="1905000"/>
            <a:ext cx="1233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 smtClean="0"/>
              <a:t>High risk</a:t>
            </a:r>
            <a:endParaRPr lang="en-US" sz="3200" i="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866382"/>
            <a:ext cx="1233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0" dirty="0" smtClean="0"/>
              <a:t>Low risk</a:t>
            </a:r>
            <a:endParaRPr lang="en-US" sz="3200" i="0" dirty="0"/>
          </a:p>
        </p:txBody>
      </p:sp>
      <p:sp>
        <p:nvSpPr>
          <p:cNvPr id="6" name="Up Arrow 5"/>
          <p:cNvSpPr/>
          <p:nvPr/>
        </p:nvSpPr>
        <p:spPr bwMode="auto">
          <a:xfrm>
            <a:off x="533400" y="3058418"/>
            <a:ext cx="388144" cy="1589782"/>
          </a:xfrm>
          <a:prstGeom prst="upArrow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48000" y="2438400"/>
            <a:ext cx="4419600" cy="32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0800" y="6120825"/>
            <a:ext cx="150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smtClean="0"/>
              <a:t>Liberal</a:t>
            </a:r>
            <a:endParaRPr lang="en-US" sz="2800" i="0" dirty="0"/>
          </a:p>
        </p:txBody>
      </p:sp>
      <p:sp>
        <p:nvSpPr>
          <p:cNvPr id="12" name="TextBox 11"/>
          <p:cNvSpPr txBox="1"/>
          <p:nvPr/>
        </p:nvSpPr>
        <p:spPr>
          <a:xfrm>
            <a:off x="5614987" y="6096000"/>
            <a:ext cx="223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 smtClean="0"/>
              <a:t>Conservative</a:t>
            </a:r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42210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86348" y="1602660"/>
            <a:ext cx="32461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79960"/>
            <a:ext cx="6410634" cy="2698079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371600" y="3261852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74" y="0"/>
            <a:ext cx="9144000" cy="582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r="12525"/>
          <a:stretch/>
        </p:blipFill>
        <p:spPr bwMode="auto">
          <a:xfrm>
            <a:off x="228600" y="303034"/>
            <a:ext cx="8138160" cy="625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9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371600"/>
            <a:ext cx="8229600" cy="3951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33400" y="5486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smtClean="0"/>
              <a:t>From </a:t>
            </a:r>
            <a:r>
              <a:rPr lang="en-US" dirty="0" smtClean="0"/>
              <a:t>What If</a:t>
            </a:r>
            <a:r>
              <a:rPr lang="en-US" i="0" dirty="0" smtClean="0"/>
              <a:t> by Randall Munroe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336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 dirty="0" smtClean="0">
                <a:latin typeface="Times New Roman" pitchFamily="18" charset="0"/>
              </a:rPr>
              <a:t>Modes of Thought</a:t>
            </a:r>
            <a:endParaRPr lang="en-US" altLang="en-US" sz="4400" b="1" i="0" dirty="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1015425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1. What am I supposed to say?</a:t>
            </a:r>
            <a:endParaRPr lang="en-US" sz="32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730721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2. Yes, you’re right, and…</a:t>
            </a:r>
            <a:endParaRPr lang="en-US" sz="3200" i="0" dirty="0"/>
          </a:p>
        </p:txBody>
      </p:sp>
      <p:sp>
        <p:nvSpPr>
          <p:cNvPr id="7" name="TextBox 6"/>
          <p:cNvSpPr txBox="1"/>
          <p:nvPr/>
        </p:nvSpPr>
        <p:spPr>
          <a:xfrm>
            <a:off x="1310148" y="2448477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 smtClean="0"/>
              <a:t>3. No! what about…?</a:t>
            </a:r>
            <a:endParaRPr lang="en-US" sz="3200" i="0" dirty="0"/>
          </a:p>
        </p:txBody>
      </p:sp>
    </p:spTree>
    <p:extLst>
      <p:ext uri="{BB962C8B-B14F-4D97-AF65-F5344CB8AC3E}">
        <p14:creationId xmlns:p14="http://schemas.microsoft.com/office/powerpoint/2010/main" val="359329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35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preacher small-no-b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1847058" cy="14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4754880" y="1602660"/>
            <a:ext cx="3017520" cy="13258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09" y="2133600"/>
            <a:ext cx="5119991" cy="2615647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583149" y="314140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5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536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914400" y="3932904"/>
            <a:ext cx="4648200" cy="867696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4" y="3414458"/>
            <a:ext cx="55880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4229" y="62552"/>
            <a:ext cx="560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How to know what to do?</a:t>
            </a:r>
            <a:endParaRPr lang="en-US" sz="3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2" y="1115659"/>
            <a:ext cx="7122327" cy="53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6" y="1224643"/>
            <a:ext cx="55435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6" y="759506"/>
            <a:ext cx="19907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05" y="2725974"/>
            <a:ext cx="7113617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10" y="2315499"/>
            <a:ext cx="2011680" cy="3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0" y="3987554"/>
            <a:ext cx="59436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1" y="3579794"/>
            <a:ext cx="2029378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721051" y="5489034"/>
            <a:ext cx="5726264" cy="73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123543" y="5842954"/>
            <a:ext cx="3323772" cy="368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992" y="5078471"/>
            <a:ext cx="1622738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54229" y="62552"/>
            <a:ext cx="560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How to know what to do?</a:t>
            </a:r>
            <a:endParaRPr lang="en-US" sz="3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7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" y="1104900"/>
            <a:ext cx="9052560" cy="448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9" y="1"/>
            <a:ext cx="9144000" cy="93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9" name="AutoShape 25"/>
          <p:cNvSpPr>
            <a:spLocks noChangeArrowheads="1"/>
          </p:cNvSpPr>
          <p:nvPr/>
        </p:nvSpPr>
        <p:spPr bwMode="auto">
          <a:xfrm rot="-5400000">
            <a:off x="2114550" y="2495550"/>
            <a:ext cx="6858000" cy="18669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tx1">
                  <a:alpha val="24001"/>
                </a:schemeClr>
              </a:gs>
              <a:gs pos="100000">
                <a:srgbClr val="000024">
                  <a:alpha val="46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7347" name="Picture 19" descr="DNA__dna_galaxy_card-p137076425400783022b26lp_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4800" r="17760" b="4800"/>
          <a:stretch>
            <a:fillRect/>
          </a:stretch>
        </p:blipFill>
        <p:spPr bwMode="auto">
          <a:xfrm>
            <a:off x="160338" y="609600"/>
            <a:ext cx="4441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2"/>
          <p:cNvSpPr txBox="1">
            <a:spLocks noChangeArrowheads="1"/>
          </p:cNvSpPr>
          <p:nvPr/>
        </p:nvSpPr>
        <p:spPr bwMode="auto">
          <a:xfrm>
            <a:off x="257175" y="228600"/>
            <a:ext cx="866775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en-US" sz="4000" b="1" i="0" dirty="0">
                <a:solidFill>
                  <a:schemeClr val="bg1"/>
                </a:solidFill>
                <a:latin typeface="Times New Roman" pitchFamily="18" charset="0"/>
              </a:rPr>
              <a:t>Molecular Biology through Discovery</a:t>
            </a:r>
            <a:br>
              <a:rPr lang="en-US" altLang="en-US" sz="4000" b="1" i="0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en-US" altLang="en-US" sz="2800" b="1" i="0" dirty="0" smtClean="0">
                <a:solidFill>
                  <a:schemeClr val="bg1"/>
                </a:solidFill>
                <a:latin typeface="Times New Roman" pitchFamily="18" charset="0"/>
              </a:rPr>
              <a:t>Tuesday</a:t>
            </a:r>
            <a:r>
              <a:rPr lang="en-US" altLang="en-US" sz="2800" b="1" i="0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en-US" sz="2800" b="1" i="0" dirty="0" smtClean="0">
                <a:solidFill>
                  <a:schemeClr val="bg1"/>
                </a:solidFill>
                <a:latin typeface="Times New Roman" pitchFamily="18" charset="0"/>
              </a:rPr>
              <a:t>17 January 2017</a:t>
            </a:r>
            <a:endParaRPr lang="en-US" altLang="en-US" sz="4000" b="1" i="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7349" name="Picture 26" descr="protein__wyklad_04_structures__sm-no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295400"/>
            <a:ext cx="39401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43" descr="ex-confusio-ut-lumen-white-nob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027738"/>
            <a:ext cx="63246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44" descr="man-in-awe-dk-gray2-no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657600"/>
            <a:ext cx="12192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4495800" y="1219200"/>
            <a:ext cx="119063" cy="56388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solidFill>
                  <a:schemeClr val="bg1"/>
                </a:solidFill>
                <a:latin typeface="Times New Roman" pitchFamily="18" charset="0"/>
              </a:rPr>
              <a:t>Goals of Course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838200" y="3748088"/>
            <a:ext cx="3144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Specific Goals</a:t>
            </a:r>
          </a:p>
        </p:txBody>
      </p:sp>
      <p:pic>
        <p:nvPicPr>
          <p:cNvPr id="207887" name="Picture 15" descr="hoops-jump-through-firey-h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843213"/>
            <a:ext cx="23241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04800" y="60325"/>
            <a:ext cx="1600200" cy="5807075"/>
            <a:chOff x="912" y="-104"/>
            <a:chExt cx="1008" cy="3658"/>
          </a:xfrm>
        </p:grpSpPr>
        <p:pic>
          <p:nvPicPr>
            <p:cNvPr id="7182" name="Picture 17" descr="diplom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3"/>
            <a:stretch>
              <a:fillRect/>
            </a:stretch>
          </p:blipFill>
          <p:spPr bwMode="auto">
            <a:xfrm>
              <a:off x="912" y="2928"/>
              <a:ext cx="1008" cy="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183" name="Group 18"/>
            <p:cNvGrpSpPr>
              <a:grpSpLocks/>
            </p:cNvGrpSpPr>
            <p:nvPr/>
          </p:nvGrpSpPr>
          <p:grpSpPr bwMode="auto">
            <a:xfrm>
              <a:off x="960" y="-104"/>
              <a:ext cx="907" cy="3320"/>
              <a:chOff x="960" y="-104"/>
              <a:chExt cx="907" cy="3320"/>
            </a:xfrm>
          </p:grpSpPr>
          <p:pic>
            <p:nvPicPr>
              <p:cNvPr id="7184" name="Picture 19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672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5" name="Picture 20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" y="-104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6" name="Picture 21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88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87" name="Picture 22" descr="rope-polypropylen-rope-177051-no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316"/>
                <a:ext cx="9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7902" name="Text Box 30"/>
          <p:cNvSpPr txBox="1">
            <a:spLocks noChangeArrowheads="1"/>
          </p:cNvSpPr>
          <p:nvPr/>
        </p:nvSpPr>
        <p:spPr bwMode="auto">
          <a:xfrm>
            <a:off x="4953000" y="2831068"/>
            <a:ext cx="2209800" cy="36933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i="0" dirty="0"/>
              <a:t>It's mandatory</a:t>
            </a:r>
            <a:r>
              <a:rPr lang="en-US" sz="1800" i="0" dirty="0" smtClean="0"/>
              <a:t>.</a:t>
            </a:r>
            <a:endParaRPr lang="en-US" sz="1800" i="0" dirty="0"/>
          </a:p>
        </p:txBody>
      </p:sp>
      <p:sp>
        <p:nvSpPr>
          <p:cNvPr id="207903" name="Text Box 31"/>
          <p:cNvSpPr txBox="1">
            <a:spLocks noChangeArrowheads="1"/>
          </p:cNvSpPr>
          <p:nvPr/>
        </p:nvSpPr>
        <p:spPr bwMode="auto">
          <a:xfrm>
            <a:off x="3581400" y="2162889"/>
            <a:ext cx="5105400" cy="40011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satisfy a mandatory graduation requirement</a:t>
            </a: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3810000" y="1459468"/>
            <a:ext cx="4876800" cy="36933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Tahoma" pitchFamily="34" charset="0"/>
                <a:cs typeface="Tahoma" pitchFamily="34" charset="0"/>
              </a:rPr>
              <a:t>Firstly, this course is required by my major</a:t>
            </a:r>
            <a:endParaRPr lang="en-US" altLang="en-US" sz="2000" i="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179" name="Text Box 30"/>
          <p:cNvSpPr txBox="1">
            <a:spLocks noChangeArrowheads="1"/>
          </p:cNvSpPr>
          <p:nvPr/>
        </p:nvSpPr>
        <p:spPr bwMode="auto">
          <a:xfrm>
            <a:off x="3810000" y="4648200"/>
            <a:ext cx="4876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 i="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Why did you take this course?</a:t>
            </a:r>
            <a:br>
              <a:rPr lang="en-US" altLang="en-US" sz="2400" b="1" i="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400" b="1" i="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What do you hope to gain from it?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4" y="3414458"/>
            <a:ext cx="55880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207902" grpId="0" animBg="1"/>
      <p:bldP spid="207903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Goals of Course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838200" y="1066800"/>
            <a:ext cx="3144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General Goals</a:t>
            </a:r>
          </a:p>
        </p:txBody>
      </p:sp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838200" y="3748088"/>
            <a:ext cx="3144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Specific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138113" y="14288"/>
            <a:ext cx="8839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i="0">
                <a:latin typeface="Times New Roman" pitchFamily="18" charset="0"/>
              </a:rPr>
              <a:t>Goals of Course</a:t>
            </a:r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838200" y="1066800"/>
            <a:ext cx="3144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i="0" u="sng">
                <a:latin typeface="Times New Roman" pitchFamily="18" charset="0"/>
              </a:rPr>
              <a:t>General Goals</a:t>
            </a:r>
          </a:p>
        </p:txBody>
      </p:sp>
      <p:pic>
        <p:nvPicPr>
          <p:cNvPr id="82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"/>
          <a:stretch>
            <a:fillRect/>
          </a:stretch>
        </p:blipFill>
        <p:spPr bwMode="auto">
          <a:xfrm>
            <a:off x="533400" y="3079750"/>
            <a:ext cx="3733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" name="Text Box 8"/>
          <p:cNvSpPr txBox="1">
            <a:spLocks noChangeArrowheads="1"/>
          </p:cNvSpPr>
          <p:nvPr/>
        </p:nvSpPr>
        <p:spPr bwMode="auto">
          <a:xfrm>
            <a:off x="47625" y="1905000"/>
            <a:ext cx="457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i="0">
                <a:latin typeface="Times New Roman" pitchFamily="18" charset="0"/>
              </a:rPr>
              <a:t>Professional School / Apprenticeship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38663" y="1905000"/>
            <a:ext cx="4572000" cy="3765550"/>
            <a:chOff x="2859" y="1468"/>
            <a:chExt cx="2880" cy="2372"/>
          </a:xfrm>
        </p:grpSpPr>
        <p:pic>
          <p:nvPicPr>
            <p:cNvPr id="9223" name="Picture 7" descr="universit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" b="3310"/>
            <a:stretch>
              <a:fillRect/>
            </a:stretch>
          </p:blipFill>
          <p:spPr bwMode="auto">
            <a:xfrm>
              <a:off x="3148" y="2097"/>
              <a:ext cx="246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4" name="Text Box 9"/>
            <p:cNvSpPr txBox="1">
              <a:spLocks noChangeArrowheads="1"/>
            </p:cNvSpPr>
            <p:nvPr/>
          </p:nvSpPr>
          <p:spPr bwMode="auto">
            <a:xfrm>
              <a:off x="2859" y="146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i="0">
                  <a:latin typeface="Times New Roman" pitchFamily="18" charset="0"/>
                </a:rPr>
                <a:t>Liberal Arts </a:t>
              </a:r>
              <a:br>
                <a:rPr lang="en-US" altLang="en-US" sz="2800" i="0">
                  <a:latin typeface="Times New Roman" pitchFamily="18" charset="0"/>
                </a:rPr>
              </a:br>
              <a:r>
                <a:rPr lang="en-US" altLang="en-US" sz="2800" i="0">
                  <a:latin typeface="Times New Roman" pitchFamily="18" charset="0"/>
                </a:rPr>
                <a:t>Education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464</Words>
  <Application>Microsoft Office PowerPoint</Application>
  <PresentationFormat>On-screen Show (4:3)</PresentationFormat>
  <Paragraphs>186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Tahoma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Commwealth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 Elhai</dc:creator>
  <cp:lastModifiedBy>jelhai</cp:lastModifiedBy>
  <cp:revision>184</cp:revision>
  <dcterms:created xsi:type="dcterms:W3CDTF">2011-01-17T21:08:00Z</dcterms:created>
  <dcterms:modified xsi:type="dcterms:W3CDTF">2017-01-17T14:03:44Z</dcterms:modified>
</cp:coreProperties>
</file>